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8" r:id="rId3"/>
    <p:sldId id="273" r:id="rId4"/>
    <p:sldId id="272" r:id="rId5"/>
    <p:sldId id="277" r:id="rId6"/>
    <p:sldId id="274" r:id="rId7"/>
    <p:sldId id="276" r:id="rId8"/>
    <p:sldId id="278" r:id="rId9"/>
    <p:sldId id="275" r:id="rId10"/>
    <p:sldId id="269" r:id="rId11"/>
    <p:sldId id="271" r:id="rId12"/>
    <p:sldId id="280" r:id="rId13"/>
    <p:sldId id="263" r:id="rId14"/>
    <p:sldId id="27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e Ledochowski" initials="JL" lastIdx="3" clrIdx="0">
    <p:extLst>
      <p:ext uri="{19B8F6BF-5375-455C-9EA6-DF929625EA0E}">
        <p15:presenceInfo xmlns:p15="http://schemas.microsoft.com/office/powerpoint/2012/main" userId="0f51970a6c621b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76984" autoAdjust="0"/>
  </p:normalViewPr>
  <p:slideViewPr>
    <p:cSldViewPr snapToGrid="0">
      <p:cViewPr varScale="1">
        <p:scale>
          <a:sx n="51" d="100"/>
          <a:sy n="51"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8390A-B8F2-4805-8760-19EC0C3E9E4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65E76BC-91E2-4D20-B0EC-A14CFC0D8B58}">
      <dgm:prSet/>
      <dgm:spPr/>
      <dgm:t>
        <a:bodyPr/>
        <a:lstStyle/>
        <a:p>
          <a:r>
            <a:rPr lang="en-US"/>
            <a:t>“The visualization functions as a tool to facilitate comprehension and to evoke emotions in the viewers’ minds” (Cairo, 2012) </a:t>
          </a:r>
          <a:br>
            <a:rPr lang="en-US"/>
          </a:br>
          <a:br>
            <a:rPr lang="en-US"/>
          </a:br>
          <a:endParaRPr lang="en-US"/>
        </a:p>
      </dgm:t>
    </dgm:pt>
    <dgm:pt modelId="{1C8BAEC8-3BB4-4E03-AB4F-6FFF2C7267D7}" type="parTrans" cxnId="{AF94D149-73C1-4142-B133-0DBB22BB9FC0}">
      <dgm:prSet/>
      <dgm:spPr/>
      <dgm:t>
        <a:bodyPr/>
        <a:lstStyle/>
        <a:p>
          <a:endParaRPr lang="en-US"/>
        </a:p>
      </dgm:t>
    </dgm:pt>
    <dgm:pt modelId="{DAEB9F4F-161E-45AE-963B-21957012518A}" type="sibTrans" cxnId="{AF94D149-73C1-4142-B133-0DBB22BB9FC0}">
      <dgm:prSet/>
      <dgm:spPr/>
      <dgm:t>
        <a:bodyPr/>
        <a:lstStyle/>
        <a:p>
          <a:endParaRPr lang="en-US"/>
        </a:p>
      </dgm:t>
    </dgm:pt>
    <dgm:pt modelId="{BD39D182-03F1-43B7-8C1B-4B711D190F87}">
      <dgm:prSet/>
      <dgm:spPr/>
      <dgm:t>
        <a:bodyPr/>
        <a:lstStyle/>
        <a:p>
          <a:r>
            <a:rPr lang="en-US"/>
            <a:t>“Translating dry reports and databases into a format that resonates with human beings is one of the main purposes of data visualization” (Lambert, 2016)</a:t>
          </a:r>
        </a:p>
      </dgm:t>
    </dgm:pt>
    <dgm:pt modelId="{D59855BF-B238-4DD3-B32F-D02FE7CF0C62}" type="parTrans" cxnId="{010A0429-1C4A-4601-83F2-01F3D518EB90}">
      <dgm:prSet/>
      <dgm:spPr/>
      <dgm:t>
        <a:bodyPr/>
        <a:lstStyle/>
        <a:p>
          <a:endParaRPr lang="en-US"/>
        </a:p>
      </dgm:t>
    </dgm:pt>
    <dgm:pt modelId="{6C46DD53-2BBB-42D2-9585-61F2A8C64A67}" type="sibTrans" cxnId="{010A0429-1C4A-4601-83F2-01F3D518EB90}">
      <dgm:prSet/>
      <dgm:spPr/>
      <dgm:t>
        <a:bodyPr/>
        <a:lstStyle/>
        <a:p>
          <a:endParaRPr lang="en-US"/>
        </a:p>
      </dgm:t>
    </dgm:pt>
    <dgm:pt modelId="{820EBA55-D55F-4AFF-951A-563165DA47BE}">
      <dgm:prSet/>
      <dgm:spPr/>
      <dgm:t>
        <a:bodyPr/>
        <a:lstStyle/>
        <a:p>
          <a:r>
            <a:rPr lang="en-US"/>
            <a:t>“Successfully illustrating vital data can help advocates maximize the impact of sound science in public debate and policy” (SXSW, 2012)</a:t>
          </a:r>
        </a:p>
      </dgm:t>
    </dgm:pt>
    <dgm:pt modelId="{BDB69C4D-5DE7-4FA1-8C27-EBAA95B91631}" type="parTrans" cxnId="{BEFD5E8C-D837-4F3A-BF10-1E2BD4C43FF0}">
      <dgm:prSet/>
      <dgm:spPr/>
      <dgm:t>
        <a:bodyPr/>
        <a:lstStyle/>
        <a:p>
          <a:endParaRPr lang="en-US"/>
        </a:p>
      </dgm:t>
    </dgm:pt>
    <dgm:pt modelId="{92A8F166-48F7-4605-88D9-622A59A38113}" type="sibTrans" cxnId="{BEFD5E8C-D837-4F3A-BF10-1E2BD4C43FF0}">
      <dgm:prSet/>
      <dgm:spPr/>
      <dgm:t>
        <a:bodyPr/>
        <a:lstStyle/>
        <a:p>
          <a:endParaRPr lang="en-US"/>
        </a:p>
      </dgm:t>
    </dgm:pt>
    <dgm:pt modelId="{F30E1043-C739-45E0-ABBB-50730F551C10}" type="pres">
      <dgm:prSet presAssocID="{72C8390A-B8F2-4805-8760-19EC0C3E9E40}" presName="vert0" presStyleCnt="0">
        <dgm:presLayoutVars>
          <dgm:dir/>
          <dgm:animOne val="branch"/>
          <dgm:animLvl val="lvl"/>
        </dgm:presLayoutVars>
      </dgm:prSet>
      <dgm:spPr/>
    </dgm:pt>
    <dgm:pt modelId="{3A49954F-0033-42A2-B357-F0807A26E178}" type="pres">
      <dgm:prSet presAssocID="{565E76BC-91E2-4D20-B0EC-A14CFC0D8B58}" presName="thickLine" presStyleLbl="alignNode1" presStyleIdx="0" presStyleCnt="3"/>
      <dgm:spPr/>
    </dgm:pt>
    <dgm:pt modelId="{D403CF7D-A915-442B-B845-8F8ED74D6DAC}" type="pres">
      <dgm:prSet presAssocID="{565E76BC-91E2-4D20-B0EC-A14CFC0D8B58}" presName="horz1" presStyleCnt="0"/>
      <dgm:spPr/>
    </dgm:pt>
    <dgm:pt modelId="{7DDA9A00-7227-4EA7-A2F1-9B6122347C10}" type="pres">
      <dgm:prSet presAssocID="{565E76BC-91E2-4D20-B0EC-A14CFC0D8B58}" presName="tx1" presStyleLbl="revTx" presStyleIdx="0" presStyleCnt="3"/>
      <dgm:spPr/>
    </dgm:pt>
    <dgm:pt modelId="{CAD1A00E-138B-4F04-B93D-27C8DD594D5A}" type="pres">
      <dgm:prSet presAssocID="{565E76BC-91E2-4D20-B0EC-A14CFC0D8B58}" presName="vert1" presStyleCnt="0"/>
      <dgm:spPr/>
    </dgm:pt>
    <dgm:pt modelId="{E4587C5B-74DF-42F5-AB19-D61DBC744648}" type="pres">
      <dgm:prSet presAssocID="{BD39D182-03F1-43B7-8C1B-4B711D190F87}" presName="thickLine" presStyleLbl="alignNode1" presStyleIdx="1" presStyleCnt="3"/>
      <dgm:spPr/>
    </dgm:pt>
    <dgm:pt modelId="{EA0EA20F-040E-4607-9A53-873BFC7D92D7}" type="pres">
      <dgm:prSet presAssocID="{BD39D182-03F1-43B7-8C1B-4B711D190F87}" presName="horz1" presStyleCnt="0"/>
      <dgm:spPr/>
    </dgm:pt>
    <dgm:pt modelId="{6367DEE3-AEE4-4C98-9AD1-7765A399170A}" type="pres">
      <dgm:prSet presAssocID="{BD39D182-03F1-43B7-8C1B-4B711D190F87}" presName="tx1" presStyleLbl="revTx" presStyleIdx="1" presStyleCnt="3"/>
      <dgm:spPr/>
    </dgm:pt>
    <dgm:pt modelId="{1B3B1AF8-A07E-4369-9F18-B9D81FD00A0A}" type="pres">
      <dgm:prSet presAssocID="{BD39D182-03F1-43B7-8C1B-4B711D190F87}" presName="vert1" presStyleCnt="0"/>
      <dgm:spPr/>
    </dgm:pt>
    <dgm:pt modelId="{8EC79493-31DD-49A3-8B62-6ABC2853B643}" type="pres">
      <dgm:prSet presAssocID="{820EBA55-D55F-4AFF-951A-563165DA47BE}" presName="thickLine" presStyleLbl="alignNode1" presStyleIdx="2" presStyleCnt="3"/>
      <dgm:spPr/>
    </dgm:pt>
    <dgm:pt modelId="{0BD9B89D-BCD1-430D-94EE-F96A95F2AF86}" type="pres">
      <dgm:prSet presAssocID="{820EBA55-D55F-4AFF-951A-563165DA47BE}" presName="horz1" presStyleCnt="0"/>
      <dgm:spPr/>
    </dgm:pt>
    <dgm:pt modelId="{59081EB6-35AD-4296-90FF-51C13D665CA7}" type="pres">
      <dgm:prSet presAssocID="{820EBA55-D55F-4AFF-951A-563165DA47BE}" presName="tx1" presStyleLbl="revTx" presStyleIdx="2" presStyleCnt="3"/>
      <dgm:spPr/>
    </dgm:pt>
    <dgm:pt modelId="{704CA9B4-0B37-4386-8756-7517591CBEA2}" type="pres">
      <dgm:prSet presAssocID="{820EBA55-D55F-4AFF-951A-563165DA47BE}" presName="vert1" presStyleCnt="0"/>
      <dgm:spPr/>
    </dgm:pt>
  </dgm:ptLst>
  <dgm:cxnLst>
    <dgm:cxn modelId="{C4A8D719-7A25-4F28-8D4D-AAE3B8D876CD}" type="presOf" srcId="{72C8390A-B8F2-4805-8760-19EC0C3E9E40}" destId="{F30E1043-C739-45E0-ABBB-50730F551C10}" srcOrd="0" destOrd="0" presId="urn:microsoft.com/office/officeart/2008/layout/LinedList"/>
    <dgm:cxn modelId="{010A0429-1C4A-4601-83F2-01F3D518EB90}" srcId="{72C8390A-B8F2-4805-8760-19EC0C3E9E40}" destId="{BD39D182-03F1-43B7-8C1B-4B711D190F87}" srcOrd="1" destOrd="0" parTransId="{D59855BF-B238-4DD3-B32F-D02FE7CF0C62}" sibTransId="{6C46DD53-2BBB-42D2-9585-61F2A8C64A67}"/>
    <dgm:cxn modelId="{AF94D149-73C1-4142-B133-0DBB22BB9FC0}" srcId="{72C8390A-B8F2-4805-8760-19EC0C3E9E40}" destId="{565E76BC-91E2-4D20-B0EC-A14CFC0D8B58}" srcOrd="0" destOrd="0" parTransId="{1C8BAEC8-3BB4-4E03-AB4F-6FFF2C7267D7}" sibTransId="{DAEB9F4F-161E-45AE-963B-21957012518A}"/>
    <dgm:cxn modelId="{E62BF46E-9AA8-44F4-9277-507B547A8C38}" type="presOf" srcId="{BD39D182-03F1-43B7-8C1B-4B711D190F87}" destId="{6367DEE3-AEE4-4C98-9AD1-7765A399170A}" srcOrd="0" destOrd="0" presId="urn:microsoft.com/office/officeart/2008/layout/LinedList"/>
    <dgm:cxn modelId="{BEFD5E8C-D837-4F3A-BF10-1E2BD4C43FF0}" srcId="{72C8390A-B8F2-4805-8760-19EC0C3E9E40}" destId="{820EBA55-D55F-4AFF-951A-563165DA47BE}" srcOrd="2" destOrd="0" parTransId="{BDB69C4D-5DE7-4FA1-8C27-EBAA95B91631}" sibTransId="{92A8F166-48F7-4605-88D9-622A59A38113}"/>
    <dgm:cxn modelId="{C7DF6E9A-90B4-4095-AEBE-ADF8B95A47D0}" type="presOf" srcId="{820EBA55-D55F-4AFF-951A-563165DA47BE}" destId="{59081EB6-35AD-4296-90FF-51C13D665CA7}" srcOrd="0" destOrd="0" presId="urn:microsoft.com/office/officeart/2008/layout/LinedList"/>
    <dgm:cxn modelId="{E38DF69C-0BA5-4418-B7B0-B2EBC22DE3D2}" type="presOf" srcId="{565E76BC-91E2-4D20-B0EC-A14CFC0D8B58}" destId="{7DDA9A00-7227-4EA7-A2F1-9B6122347C10}" srcOrd="0" destOrd="0" presId="urn:microsoft.com/office/officeart/2008/layout/LinedList"/>
    <dgm:cxn modelId="{58041C98-1A8E-48BF-86BE-6BCCC23FCCBE}" type="presParOf" srcId="{F30E1043-C739-45E0-ABBB-50730F551C10}" destId="{3A49954F-0033-42A2-B357-F0807A26E178}" srcOrd="0" destOrd="0" presId="urn:microsoft.com/office/officeart/2008/layout/LinedList"/>
    <dgm:cxn modelId="{A11CEE30-C32C-4293-8FB8-5D23C9F886B6}" type="presParOf" srcId="{F30E1043-C739-45E0-ABBB-50730F551C10}" destId="{D403CF7D-A915-442B-B845-8F8ED74D6DAC}" srcOrd="1" destOrd="0" presId="urn:microsoft.com/office/officeart/2008/layout/LinedList"/>
    <dgm:cxn modelId="{4057643C-0A38-4245-80B4-F250482A341E}" type="presParOf" srcId="{D403CF7D-A915-442B-B845-8F8ED74D6DAC}" destId="{7DDA9A00-7227-4EA7-A2F1-9B6122347C10}" srcOrd="0" destOrd="0" presId="urn:microsoft.com/office/officeart/2008/layout/LinedList"/>
    <dgm:cxn modelId="{E7196E94-7BD2-45AA-997F-377416FA9A9D}" type="presParOf" srcId="{D403CF7D-A915-442B-B845-8F8ED74D6DAC}" destId="{CAD1A00E-138B-4F04-B93D-27C8DD594D5A}" srcOrd="1" destOrd="0" presId="urn:microsoft.com/office/officeart/2008/layout/LinedList"/>
    <dgm:cxn modelId="{FCFC3237-2D4E-4F75-A044-89D939393B29}" type="presParOf" srcId="{F30E1043-C739-45E0-ABBB-50730F551C10}" destId="{E4587C5B-74DF-42F5-AB19-D61DBC744648}" srcOrd="2" destOrd="0" presId="urn:microsoft.com/office/officeart/2008/layout/LinedList"/>
    <dgm:cxn modelId="{DB0E8180-06CC-4BEA-8C93-D5296B371735}" type="presParOf" srcId="{F30E1043-C739-45E0-ABBB-50730F551C10}" destId="{EA0EA20F-040E-4607-9A53-873BFC7D92D7}" srcOrd="3" destOrd="0" presId="urn:microsoft.com/office/officeart/2008/layout/LinedList"/>
    <dgm:cxn modelId="{6B7076BC-2F8F-489D-BF64-9C0F42918D46}" type="presParOf" srcId="{EA0EA20F-040E-4607-9A53-873BFC7D92D7}" destId="{6367DEE3-AEE4-4C98-9AD1-7765A399170A}" srcOrd="0" destOrd="0" presId="urn:microsoft.com/office/officeart/2008/layout/LinedList"/>
    <dgm:cxn modelId="{16A94850-BA9F-4ED3-94C3-1E6918895164}" type="presParOf" srcId="{EA0EA20F-040E-4607-9A53-873BFC7D92D7}" destId="{1B3B1AF8-A07E-4369-9F18-B9D81FD00A0A}" srcOrd="1" destOrd="0" presId="urn:microsoft.com/office/officeart/2008/layout/LinedList"/>
    <dgm:cxn modelId="{BD53C91D-7991-4A7D-B9D2-F60DBBA49DB2}" type="presParOf" srcId="{F30E1043-C739-45E0-ABBB-50730F551C10}" destId="{8EC79493-31DD-49A3-8B62-6ABC2853B643}" srcOrd="4" destOrd="0" presId="urn:microsoft.com/office/officeart/2008/layout/LinedList"/>
    <dgm:cxn modelId="{D880CA69-73BA-4D74-9A35-33C0DA017798}" type="presParOf" srcId="{F30E1043-C739-45E0-ABBB-50730F551C10}" destId="{0BD9B89D-BCD1-430D-94EE-F96A95F2AF86}" srcOrd="5" destOrd="0" presId="urn:microsoft.com/office/officeart/2008/layout/LinedList"/>
    <dgm:cxn modelId="{64D29C3C-795B-4CE5-AAEE-27C150314906}" type="presParOf" srcId="{0BD9B89D-BCD1-430D-94EE-F96A95F2AF86}" destId="{59081EB6-35AD-4296-90FF-51C13D665CA7}" srcOrd="0" destOrd="0" presId="urn:microsoft.com/office/officeart/2008/layout/LinedList"/>
    <dgm:cxn modelId="{7B3263EB-7AC1-4E1F-900D-A1BD5D493DDC}" type="presParOf" srcId="{0BD9B89D-BCD1-430D-94EE-F96A95F2AF86}" destId="{704CA9B4-0B37-4386-8756-7517591CBEA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9954F-0033-42A2-B357-F0807A26E178}">
      <dsp:nvSpPr>
        <dsp:cNvPr id="0" name=""/>
        <dsp:cNvSpPr/>
      </dsp:nvSpPr>
      <dsp:spPr>
        <a:xfrm>
          <a:off x="0" y="2484"/>
          <a:ext cx="7728267"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A9A00-7227-4EA7-A2F1-9B6122347C10}">
      <dsp:nvSpPr>
        <dsp:cNvPr id="0" name=""/>
        <dsp:cNvSpPr/>
      </dsp:nvSpPr>
      <dsp:spPr>
        <a:xfrm>
          <a:off x="0" y="2484"/>
          <a:ext cx="7728267" cy="1694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 visualization functions as a tool to facilitate comprehension and to evoke emotions in the viewers’ minds” (Cairo, 2012) </a:t>
          </a:r>
          <a:br>
            <a:rPr lang="en-US" sz="2200" kern="1200"/>
          </a:br>
          <a:br>
            <a:rPr lang="en-US" sz="2200" kern="1200"/>
          </a:br>
          <a:endParaRPr lang="en-US" sz="2200" kern="1200"/>
        </a:p>
      </dsp:txBody>
      <dsp:txXfrm>
        <a:off x="0" y="2484"/>
        <a:ext cx="7728267" cy="1694118"/>
      </dsp:txXfrm>
    </dsp:sp>
    <dsp:sp modelId="{E4587C5B-74DF-42F5-AB19-D61DBC744648}">
      <dsp:nvSpPr>
        <dsp:cNvPr id="0" name=""/>
        <dsp:cNvSpPr/>
      </dsp:nvSpPr>
      <dsp:spPr>
        <a:xfrm>
          <a:off x="0" y="1696602"/>
          <a:ext cx="7728267" cy="0"/>
        </a:xfrm>
        <a:prstGeom prst="line">
          <a:avLst/>
        </a:prstGeom>
        <a:solidFill>
          <a:schemeClr val="accent2">
            <a:hueOff val="977227"/>
            <a:satOff val="-15767"/>
            <a:lumOff val="-2745"/>
            <a:alphaOff val="0"/>
          </a:schemeClr>
        </a:solidFill>
        <a:ln w="10795" cap="flat" cmpd="sng" algn="ctr">
          <a:solidFill>
            <a:schemeClr val="accent2">
              <a:hueOff val="977227"/>
              <a:satOff val="-15767"/>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67DEE3-AEE4-4C98-9AD1-7765A399170A}">
      <dsp:nvSpPr>
        <dsp:cNvPr id="0" name=""/>
        <dsp:cNvSpPr/>
      </dsp:nvSpPr>
      <dsp:spPr>
        <a:xfrm>
          <a:off x="0" y="1696602"/>
          <a:ext cx="7728267" cy="1694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“Translating dry reports and databases into a format that resonates with human beings is one of the main purposes of data visualization” (Lambert, 2016)</a:t>
          </a:r>
        </a:p>
      </dsp:txBody>
      <dsp:txXfrm>
        <a:off x="0" y="1696602"/>
        <a:ext cx="7728267" cy="1694118"/>
      </dsp:txXfrm>
    </dsp:sp>
    <dsp:sp modelId="{8EC79493-31DD-49A3-8B62-6ABC2853B643}">
      <dsp:nvSpPr>
        <dsp:cNvPr id="0" name=""/>
        <dsp:cNvSpPr/>
      </dsp:nvSpPr>
      <dsp:spPr>
        <a:xfrm>
          <a:off x="0" y="3390721"/>
          <a:ext cx="7728267" cy="0"/>
        </a:xfrm>
        <a:prstGeom prst="line">
          <a:avLst/>
        </a:prstGeom>
        <a:solidFill>
          <a:schemeClr val="accent2">
            <a:hueOff val="1954454"/>
            <a:satOff val="-31534"/>
            <a:lumOff val="-5490"/>
            <a:alphaOff val="0"/>
          </a:schemeClr>
        </a:solidFill>
        <a:ln w="10795" cap="flat" cmpd="sng" algn="ctr">
          <a:solidFill>
            <a:schemeClr val="accent2">
              <a:hueOff val="1954454"/>
              <a:satOff val="-31534"/>
              <a:lumOff val="-549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081EB6-35AD-4296-90FF-51C13D665CA7}">
      <dsp:nvSpPr>
        <dsp:cNvPr id="0" name=""/>
        <dsp:cNvSpPr/>
      </dsp:nvSpPr>
      <dsp:spPr>
        <a:xfrm>
          <a:off x="0" y="3390721"/>
          <a:ext cx="7728267" cy="1694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“Successfully illustrating vital data can help advocates maximize the impact of sound science in public debate and policy” (SXSW, 2012)</a:t>
          </a:r>
        </a:p>
      </dsp:txBody>
      <dsp:txXfrm>
        <a:off x="0" y="3390721"/>
        <a:ext cx="7728267" cy="16941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F30D2-8C4E-4563-A470-1EBDD5248C68}" type="datetimeFigureOut">
              <a:rPr lang="en-CA" smtClean="0"/>
              <a:t>2019-03-28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377D4-ABC0-464E-8FF6-33A18D25789C}" type="slidenum">
              <a:rPr lang="en-CA" smtClean="0"/>
              <a:t>‹#›</a:t>
            </a:fld>
            <a:endParaRPr lang="en-CA"/>
          </a:p>
        </p:txBody>
      </p:sp>
    </p:spTree>
    <p:extLst>
      <p:ext uri="{BB962C8B-B14F-4D97-AF65-F5344CB8AC3E}">
        <p14:creationId xmlns:p14="http://schemas.microsoft.com/office/powerpoint/2010/main" val="3779966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chedule.sxsw.com/2012/events/event_IAP10399"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c4aa.org/2016/01/data-visualization-for-wha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vizforsocialgood.com/"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tdwi.org/articles/2018/11/07/bi-all-visualization-nonprofit.aspx" TargetMode="External"/><Relationship Id="rId4" Type="http://schemas.openxmlformats.org/officeDocument/2006/relationships/hyperlink" Target="https://www.vizforsocialgood.com/featured-volunteer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eriscopic.com/#!/articles/not-a-mental-health-issu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4aa.org/2016/01/data-visualization-for-wha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Wright Mills was an American sociologist who coined the term sociological imagination, in his book of the same name</a:t>
            </a:r>
          </a:p>
          <a:p>
            <a:r>
              <a:rPr lang="en-CA" dirty="0"/>
              <a:t>Can data viz be a tool to facilitate sociological imagination?</a:t>
            </a:r>
          </a:p>
          <a:p>
            <a:endParaRPr lang="en-CA" dirty="0"/>
          </a:p>
        </p:txBody>
      </p:sp>
      <p:sp>
        <p:nvSpPr>
          <p:cNvPr id="4" name="Slide Number Placeholder 3"/>
          <p:cNvSpPr>
            <a:spLocks noGrp="1"/>
          </p:cNvSpPr>
          <p:nvPr>
            <p:ph type="sldNum" sz="quarter" idx="5"/>
          </p:nvPr>
        </p:nvSpPr>
        <p:spPr/>
        <p:txBody>
          <a:bodyPr/>
          <a:lstStyle/>
          <a:p>
            <a:fld id="{9FF377D4-ABC0-464E-8FF6-33A18D25789C}" type="slidenum">
              <a:rPr lang="en-CA" smtClean="0"/>
              <a:t>3</a:t>
            </a:fld>
            <a:endParaRPr lang="en-CA"/>
          </a:p>
        </p:txBody>
      </p:sp>
    </p:spTree>
    <p:extLst>
      <p:ext uri="{BB962C8B-B14F-4D97-AF65-F5344CB8AC3E}">
        <p14:creationId xmlns:p14="http://schemas.microsoft.com/office/powerpoint/2010/main" val="866919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we have seen in this class visualizing social data is nothing new.. </a:t>
            </a:r>
          </a:p>
          <a:p>
            <a:r>
              <a:rPr lang="en-CA" dirty="0"/>
              <a:t>As Dr. Friendly discussed in class (golden age of data vis) Visualizing social data had a “boom” around 1820</a:t>
            </a:r>
          </a:p>
          <a:p>
            <a:r>
              <a:rPr lang="en-CA" sz="1200" b="0" i="0" u="none" strike="noStrike" kern="1200" baseline="0" dirty="0">
                <a:solidFill>
                  <a:schemeClr val="tx1"/>
                </a:solidFill>
                <a:latin typeface="+mn-lt"/>
                <a:ea typeface="+mn-ea"/>
                <a:cs typeface="+mn-cs"/>
              </a:rPr>
              <a:t>Topics: Literacy, education, </a:t>
            </a:r>
            <a:r>
              <a:rPr lang="fr-FR" sz="1200" b="0" i="0" u="none" strike="noStrike" kern="1200" baseline="0" dirty="0">
                <a:solidFill>
                  <a:schemeClr val="tx1"/>
                </a:solidFill>
                <a:latin typeface="+mn-lt"/>
                <a:ea typeface="+mn-ea"/>
                <a:cs typeface="+mn-cs"/>
              </a:rPr>
              <a:t>Crime, suicides, </a:t>
            </a:r>
            <a:r>
              <a:rPr lang="fr-FR" sz="1200" b="0" i="0" u="none" strike="noStrike" kern="1200" baseline="0" dirty="0" err="1">
                <a:solidFill>
                  <a:schemeClr val="tx1"/>
                </a:solidFill>
                <a:latin typeface="+mn-lt"/>
                <a:ea typeface="+mn-ea"/>
                <a:cs typeface="+mn-cs"/>
              </a:rPr>
              <a:t>illegitimate</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births</a:t>
            </a:r>
            <a:r>
              <a:rPr lang="fr-FR" sz="1200" b="0" i="0" u="none" strike="noStrike" kern="1200" baseline="0" dirty="0">
                <a:solidFill>
                  <a:schemeClr val="tx1"/>
                </a:solidFill>
                <a:latin typeface="+mn-lt"/>
                <a:ea typeface="+mn-ea"/>
                <a:cs typeface="+mn-cs"/>
              </a:rPr>
              <a:t>, prostitution, </a:t>
            </a:r>
            <a:r>
              <a:rPr lang="en-CA" sz="1200" b="0" i="0" u="none" strike="noStrike" kern="1200" baseline="0" dirty="0">
                <a:solidFill>
                  <a:schemeClr val="tx1"/>
                </a:solidFill>
                <a:latin typeface="+mn-lt"/>
                <a:ea typeface="+mn-ea"/>
                <a:cs typeface="+mn-cs"/>
              </a:rPr>
              <a:t>Poverty, debtors, disease </a:t>
            </a:r>
          </a:p>
          <a:p>
            <a:endParaRPr lang="en-CA"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Data vis allows us to put hundreds, even thousands of data points onto a image which is much easier for a person to consume</a:t>
            </a:r>
          </a:p>
          <a:p>
            <a:endParaRPr lang="en-CA" sz="1200" b="0" i="0" u="none" strike="noStrike" kern="1200" baseline="0" dirty="0">
              <a:solidFill>
                <a:schemeClr val="tx1"/>
              </a:solidFill>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9FF377D4-ABC0-464E-8FF6-33A18D25789C}" type="slidenum">
              <a:rPr lang="en-CA" smtClean="0"/>
              <a:t>4</a:t>
            </a:fld>
            <a:endParaRPr lang="en-CA"/>
          </a:p>
        </p:txBody>
      </p:sp>
    </p:spTree>
    <p:extLst>
      <p:ext uri="{BB962C8B-B14F-4D97-AF65-F5344CB8AC3E}">
        <p14:creationId xmlns:p14="http://schemas.microsoft.com/office/powerpoint/2010/main" val="298002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Not just displaying data but comparing it between regions, looking at interactions between more than one variable</a:t>
            </a:r>
          </a:p>
          <a:p>
            <a:pPr marL="171450" indent="-171450">
              <a:buFont typeface="Arial" panose="020B0604020202020204" pitchFamily="34" charset="0"/>
              <a:buChar char="•"/>
            </a:pPr>
            <a:r>
              <a:rPr lang="en-CA" dirty="0"/>
              <a:t>Really the basis of much study of human behaviour.. His legacy remains </a:t>
            </a:r>
          </a:p>
          <a:p>
            <a:endParaRPr lang="en-CA" dirty="0"/>
          </a:p>
        </p:txBody>
      </p:sp>
      <p:sp>
        <p:nvSpPr>
          <p:cNvPr id="4" name="Slide Number Placeholder 3"/>
          <p:cNvSpPr>
            <a:spLocks noGrp="1"/>
          </p:cNvSpPr>
          <p:nvPr>
            <p:ph type="sldNum" sz="quarter" idx="5"/>
          </p:nvPr>
        </p:nvSpPr>
        <p:spPr/>
        <p:txBody>
          <a:bodyPr/>
          <a:lstStyle/>
          <a:p>
            <a:fld id="{9FF377D4-ABC0-464E-8FF6-33A18D25789C}" type="slidenum">
              <a:rPr lang="en-CA" smtClean="0"/>
              <a:t>5</a:t>
            </a:fld>
            <a:endParaRPr lang="en-CA"/>
          </a:p>
        </p:txBody>
      </p:sp>
    </p:spTree>
    <p:extLst>
      <p:ext uri="{BB962C8B-B14F-4D97-AF65-F5344CB8AC3E}">
        <p14:creationId xmlns:p14="http://schemas.microsoft.com/office/powerpoint/2010/main" val="2623462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had Jim Rankin in class discussing the interplay between data visualizations and including individuals to tell a story.. Do we need more than the “numbers” to facilitate social change?</a:t>
            </a:r>
            <a:br>
              <a:rPr lang="en-CA" dirty="0"/>
            </a:br>
            <a:endParaRPr lang="en-CA" dirty="0"/>
          </a:p>
          <a:p>
            <a:r>
              <a:rPr lang="en-CA" dirty="0"/>
              <a:t>Do you think data visualizations can be powerful on their own, or is there another element needed?</a:t>
            </a:r>
          </a:p>
        </p:txBody>
      </p:sp>
      <p:sp>
        <p:nvSpPr>
          <p:cNvPr id="4" name="Slide Number Placeholder 3"/>
          <p:cNvSpPr>
            <a:spLocks noGrp="1"/>
          </p:cNvSpPr>
          <p:nvPr>
            <p:ph type="sldNum" sz="quarter" idx="5"/>
          </p:nvPr>
        </p:nvSpPr>
        <p:spPr/>
        <p:txBody>
          <a:bodyPr/>
          <a:lstStyle/>
          <a:p>
            <a:fld id="{9FF377D4-ABC0-464E-8FF6-33A18D25789C}" type="slidenum">
              <a:rPr lang="en-CA" smtClean="0"/>
              <a:t>6</a:t>
            </a:fld>
            <a:endParaRPr lang="en-CA"/>
          </a:p>
        </p:txBody>
      </p:sp>
    </p:spTree>
    <p:extLst>
      <p:ext uri="{BB962C8B-B14F-4D97-AF65-F5344CB8AC3E}">
        <p14:creationId xmlns:p14="http://schemas.microsoft.com/office/powerpoint/2010/main" val="67689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a:t>Alberto Cairo (2012). </a:t>
            </a:r>
            <a:r>
              <a:rPr lang="en-US" i="1" dirty="0"/>
              <a:t>The Functional Art: An introduction to information graphics and visualization</a:t>
            </a:r>
          </a:p>
          <a:p>
            <a:pPr marL="228600" indent="-228600">
              <a:buAutoNum type="arabicPeriod"/>
            </a:pPr>
            <a:r>
              <a:rPr lang="en-CA" dirty="0">
                <a:hlinkClick r:id="rId3"/>
              </a:rPr>
              <a:t>https://schedule.sxsw.com/2012/events/event_IAP10399</a:t>
            </a:r>
            <a:endParaRPr lang="en-CA" dirty="0"/>
          </a:p>
          <a:p>
            <a:pPr marL="228600" indent="-228600">
              <a:buAutoNum type="arabicPeriod"/>
            </a:pPr>
            <a:r>
              <a:rPr lang="en-CA" dirty="0">
                <a:hlinkClick r:id="rId4"/>
              </a:rPr>
              <a:t>https://c4aa.org/2016/01/data-visualization-for-what</a:t>
            </a:r>
            <a:endParaRPr lang="en-CA" dirty="0"/>
          </a:p>
        </p:txBody>
      </p:sp>
      <p:sp>
        <p:nvSpPr>
          <p:cNvPr id="4" name="Slide Number Placeholder 3"/>
          <p:cNvSpPr>
            <a:spLocks noGrp="1"/>
          </p:cNvSpPr>
          <p:nvPr>
            <p:ph type="sldNum" sz="quarter" idx="5"/>
          </p:nvPr>
        </p:nvSpPr>
        <p:spPr/>
        <p:txBody>
          <a:bodyPr/>
          <a:lstStyle/>
          <a:p>
            <a:fld id="{9FF377D4-ABC0-464E-8FF6-33A18D25789C}" type="slidenum">
              <a:rPr lang="en-CA" smtClean="0"/>
              <a:t>8</a:t>
            </a:fld>
            <a:endParaRPr lang="en-CA"/>
          </a:p>
        </p:txBody>
      </p:sp>
    </p:spTree>
    <p:extLst>
      <p:ext uri="{BB962C8B-B14F-4D97-AF65-F5344CB8AC3E}">
        <p14:creationId xmlns:p14="http://schemas.microsoft.com/office/powerpoint/2010/main" val="1374900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past 10 months, </a:t>
            </a:r>
            <a:r>
              <a:rPr lang="en-US" sz="1200" b="0" i="0" u="none" strike="noStrike" kern="1200" dirty="0">
                <a:solidFill>
                  <a:schemeClr val="tx1"/>
                </a:solidFill>
                <a:effectLst/>
                <a:latin typeface="+mn-lt"/>
                <a:ea typeface="+mn-ea"/>
                <a:cs typeface="+mn-cs"/>
                <a:hlinkClick r:id="rId3"/>
              </a:rPr>
              <a:t>Viz for Social Good</a:t>
            </a:r>
            <a:r>
              <a:rPr lang="en-US" sz="1200" b="0" i="0" kern="1200" dirty="0">
                <a:solidFill>
                  <a:schemeClr val="tx1"/>
                </a:solidFill>
                <a:effectLst/>
                <a:latin typeface="+mn-lt"/>
                <a:ea typeface="+mn-ea"/>
                <a:cs typeface="+mn-cs"/>
              </a:rPr>
              <a:t> has grown into a community with more than 500 </a:t>
            </a:r>
            <a:r>
              <a:rPr lang="en-US" sz="1200" b="0" i="0" u="none" strike="noStrike" kern="1200" dirty="0">
                <a:solidFill>
                  <a:schemeClr val="tx1"/>
                </a:solidFill>
                <a:effectLst/>
                <a:latin typeface="+mn-lt"/>
                <a:ea typeface="+mn-ea"/>
                <a:cs typeface="+mn-cs"/>
                <a:hlinkClick r:id="rId4"/>
              </a:rPr>
              <a:t>volunteers</a:t>
            </a:r>
            <a:r>
              <a:rPr lang="en-US" sz="1200" b="0" i="0" kern="1200" dirty="0">
                <a:solidFill>
                  <a:schemeClr val="tx1"/>
                </a:solidFill>
                <a:effectLst/>
                <a:latin typeface="+mn-lt"/>
                <a:ea typeface="+mn-ea"/>
                <a:cs typeface="+mn-cs"/>
              </a:rPr>
              <a:t> globally. We have partnered with several organizations, including the United Nations Children’s Fund to visualize and increase awareness of the child refugee crisis; the United Nations Development </a:t>
            </a:r>
            <a:r>
              <a:rPr lang="en-US" sz="1200" b="0" i="0" kern="1200" dirty="0" err="1">
                <a:solidFill>
                  <a:schemeClr val="tx1"/>
                </a:solidFill>
                <a:effectLst/>
                <a:latin typeface="+mn-lt"/>
                <a:ea typeface="+mn-ea"/>
                <a:cs typeface="+mn-cs"/>
              </a:rPr>
              <a:t>Programme</a:t>
            </a:r>
            <a:r>
              <a:rPr lang="en-US" sz="1200" b="0" i="0" kern="1200" dirty="0">
                <a:solidFill>
                  <a:schemeClr val="tx1"/>
                </a:solidFill>
                <a:effectLst/>
                <a:latin typeface="+mn-lt"/>
                <a:ea typeface="+mn-ea"/>
                <a:cs typeface="+mn-cs"/>
              </a:rPr>
              <a:t> to analyze people’s views on poverty, inequality, and climate change to influence global leaders; and Stanford University to identify factors holding women back in science, technology engineering and math.” - </a:t>
            </a:r>
            <a:r>
              <a:rPr lang="en-CA" dirty="0">
                <a:hlinkClick r:id="rId5"/>
              </a:rPr>
              <a:t>https://tdwi.org/articles/2018/11/07/bi-all-visualization-nonprofit.aspx</a:t>
            </a:r>
            <a:endParaRPr lang="en-CA" dirty="0"/>
          </a:p>
          <a:p>
            <a:r>
              <a:rPr lang="en-CA" dirty="0"/>
              <a:t>- Volunteer based </a:t>
            </a:r>
          </a:p>
        </p:txBody>
      </p:sp>
      <p:sp>
        <p:nvSpPr>
          <p:cNvPr id="4" name="Slide Number Placeholder 3"/>
          <p:cNvSpPr>
            <a:spLocks noGrp="1"/>
          </p:cNvSpPr>
          <p:nvPr>
            <p:ph type="sldNum" sz="quarter" idx="5"/>
          </p:nvPr>
        </p:nvSpPr>
        <p:spPr/>
        <p:txBody>
          <a:bodyPr/>
          <a:lstStyle/>
          <a:p>
            <a:fld id="{9FF377D4-ABC0-464E-8FF6-33A18D25789C}" type="slidenum">
              <a:rPr lang="en-CA" smtClean="0"/>
              <a:t>9</a:t>
            </a:fld>
            <a:endParaRPr lang="en-CA"/>
          </a:p>
        </p:txBody>
      </p:sp>
    </p:spTree>
    <p:extLst>
      <p:ext uri="{BB962C8B-B14F-4D97-AF65-F5344CB8AC3E}">
        <p14:creationId xmlns:p14="http://schemas.microsoft.com/office/powerpoint/2010/main" val="398139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There’s an article with most (all?) visualizations that goes into the issue further than the image, write-up of how they analyzed the data (where it came from, how they approached it </a:t>
            </a:r>
            <a:r>
              <a:rPr lang="en-CA" dirty="0" err="1"/>
              <a:t>etc</a:t>
            </a:r>
            <a:r>
              <a:rPr lang="en-CA" dirty="0"/>
              <a:t>)</a:t>
            </a:r>
          </a:p>
          <a:p>
            <a:pPr marL="171450" indent="-171450">
              <a:buFontTx/>
              <a:buChar char="-"/>
            </a:pPr>
            <a:r>
              <a:rPr lang="en-CA" dirty="0"/>
              <a:t>Fee for service, with discounts for non-profits </a:t>
            </a:r>
          </a:p>
          <a:p>
            <a:pPr marL="171450" indent="-171450">
              <a:buFontTx/>
              <a:buChar char="-"/>
            </a:pPr>
            <a:r>
              <a:rPr lang="en-CA" dirty="0">
                <a:hlinkClick r:id="rId3"/>
              </a:rPr>
              <a:t>https://periscopic.com/#!/articles/not-a-mental-health-issue</a:t>
            </a:r>
            <a:endParaRPr lang="en-CA" dirty="0"/>
          </a:p>
          <a:p>
            <a:pPr marL="171450" indent="-171450">
              <a:buFontTx/>
              <a:buChar char="-"/>
            </a:pPr>
            <a:r>
              <a:rPr lang="en-CA" dirty="0"/>
              <a:t>Same firm that did the 400,000 stolen years gun deaths visualization </a:t>
            </a:r>
          </a:p>
        </p:txBody>
      </p:sp>
      <p:sp>
        <p:nvSpPr>
          <p:cNvPr id="4" name="Slide Number Placeholder 3"/>
          <p:cNvSpPr>
            <a:spLocks noGrp="1"/>
          </p:cNvSpPr>
          <p:nvPr>
            <p:ph type="sldNum" sz="quarter" idx="5"/>
          </p:nvPr>
        </p:nvSpPr>
        <p:spPr/>
        <p:txBody>
          <a:bodyPr/>
          <a:lstStyle/>
          <a:p>
            <a:fld id="{9FF377D4-ABC0-464E-8FF6-33A18D25789C}" type="slidenum">
              <a:rPr lang="en-CA" smtClean="0"/>
              <a:t>10</a:t>
            </a:fld>
            <a:endParaRPr lang="en-CA"/>
          </a:p>
        </p:txBody>
      </p:sp>
    </p:spTree>
    <p:extLst>
      <p:ext uri="{BB962C8B-B14F-4D97-AF65-F5344CB8AC3E}">
        <p14:creationId xmlns:p14="http://schemas.microsoft.com/office/powerpoint/2010/main" val="3529854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https://c4aa.org/2016/01/data-visualization-for-what</a:t>
            </a:r>
            <a:endParaRPr lang="en-CA" dirty="0"/>
          </a:p>
          <a:p>
            <a:r>
              <a:rPr lang="en-CA" dirty="0"/>
              <a:t>If the goal of the data vis is social change then there’s a next step, argues Lambert </a:t>
            </a:r>
          </a:p>
          <a:p>
            <a:r>
              <a:rPr lang="en-CA" dirty="0"/>
              <a:t>Using the gun deaths visualization as an example. Actually includes many links at the end of his post so practicing what he preaches. </a:t>
            </a:r>
          </a:p>
          <a:p>
            <a:r>
              <a:rPr lang="en-CA" dirty="0"/>
              <a:t>Not just </a:t>
            </a:r>
            <a:r>
              <a:rPr lang="en-CA" i="1" dirty="0"/>
              <a:t>analyzing </a:t>
            </a:r>
            <a:r>
              <a:rPr lang="en-CA" dirty="0"/>
              <a:t>or </a:t>
            </a:r>
            <a:r>
              <a:rPr lang="en-CA" i="1" dirty="0"/>
              <a:t>presenting </a:t>
            </a:r>
            <a:r>
              <a:rPr lang="en-CA" dirty="0"/>
              <a:t>data, but </a:t>
            </a:r>
            <a:r>
              <a:rPr lang="en-CA" i="1" dirty="0"/>
              <a:t>acting on it, </a:t>
            </a:r>
            <a:r>
              <a:rPr lang="en-CA" dirty="0"/>
              <a:t>What can the audience do? How can they act on this information?</a:t>
            </a:r>
          </a:p>
          <a:p>
            <a:endParaRPr lang="en-CA" dirty="0"/>
          </a:p>
          <a:p>
            <a:endParaRPr lang="en-CA" dirty="0"/>
          </a:p>
          <a:p>
            <a:r>
              <a:rPr lang="en-CA" dirty="0"/>
              <a:t>“</a:t>
            </a:r>
            <a:r>
              <a:rPr lang="en-US" sz="1200" b="0" i="0" kern="1200" dirty="0">
                <a:solidFill>
                  <a:schemeClr val="tx1"/>
                </a:solidFill>
                <a:effectLst/>
                <a:latin typeface="+mn-lt"/>
                <a:ea typeface="+mn-ea"/>
                <a:cs typeface="+mn-cs"/>
              </a:rPr>
              <a:t>There is nowhere for me to follow through on my outrage or despair. No government official to pressure, no legislation to support, no number to call, or organization to join. I’ve been more than convinced, I’ve been emotionally moved, and in this crucial moment I’m ready to do more. Unfortunately, through this powerful visualization, I’ve been confronted with a reality that I am led to </a:t>
            </a:r>
            <a:r>
              <a:rPr lang="en-US" sz="1200" b="0" i="1" kern="1200" dirty="0">
                <a:solidFill>
                  <a:schemeClr val="tx1"/>
                </a:solidFill>
                <a:effectLst/>
                <a:latin typeface="+mn-lt"/>
                <a:ea typeface="+mn-ea"/>
                <a:cs typeface="+mn-cs"/>
              </a:rPr>
              <a:t>accept</a:t>
            </a:r>
            <a:r>
              <a:rPr lang="en-US" sz="1200" b="0" i="0" kern="1200" dirty="0">
                <a:solidFill>
                  <a:schemeClr val="tx1"/>
                </a:solidFill>
                <a:effectLst/>
                <a:latin typeface="+mn-lt"/>
                <a:ea typeface="+mn-ea"/>
                <a:cs typeface="+mn-cs"/>
              </a:rPr>
              <a:t>, not </a:t>
            </a:r>
            <a:r>
              <a:rPr lang="en-US" sz="1200" b="0" i="1" kern="1200" dirty="0">
                <a:solidFill>
                  <a:schemeClr val="tx1"/>
                </a:solidFill>
                <a:effectLst/>
                <a:latin typeface="+mn-lt"/>
                <a:ea typeface="+mn-ea"/>
                <a:cs typeface="+mn-cs"/>
              </a:rPr>
              <a:t>change” – re the 400,000 stolen years viz</a:t>
            </a:r>
            <a:endParaRPr lang="en-CA" dirty="0"/>
          </a:p>
          <a:p>
            <a:endParaRPr lang="en-CA" dirty="0"/>
          </a:p>
        </p:txBody>
      </p:sp>
      <p:sp>
        <p:nvSpPr>
          <p:cNvPr id="4" name="Slide Number Placeholder 3"/>
          <p:cNvSpPr>
            <a:spLocks noGrp="1"/>
          </p:cNvSpPr>
          <p:nvPr>
            <p:ph type="sldNum" sz="quarter" idx="5"/>
          </p:nvPr>
        </p:nvSpPr>
        <p:spPr/>
        <p:txBody>
          <a:bodyPr/>
          <a:lstStyle/>
          <a:p>
            <a:fld id="{9FF377D4-ABC0-464E-8FF6-33A18D25789C}" type="slidenum">
              <a:rPr lang="en-CA" smtClean="0"/>
              <a:t>12</a:t>
            </a:fld>
            <a:endParaRPr lang="en-CA"/>
          </a:p>
        </p:txBody>
      </p:sp>
    </p:spTree>
    <p:extLst>
      <p:ext uri="{BB962C8B-B14F-4D97-AF65-F5344CB8AC3E}">
        <p14:creationId xmlns:p14="http://schemas.microsoft.com/office/powerpoint/2010/main" val="1561123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1CBCF1-0906-47C7-911D-331A564F48C6}" type="datetimeFigureOut">
              <a:rPr lang="en-CA" smtClean="0"/>
              <a:t>2019-03-28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2461595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1CBCF1-0906-47C7-911D-331A564F48C6}" type="datetimeFigureOut">
              <a:rPr lang="en-CA" smtClean="0"/>
              <a:t>2019-03-28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70989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1CBCF1-0906-47C7-911D-331A564F48C6}" type="datetimeFigureOut">
              <a:rPr lang="en-CA" smtClean="0"/>
              <a:t>2019-03-28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337221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1CBCF1-0906-47C7-911D-331A564F48C6}" type="datetimeFigureOut">
              <a:rPr lang="en-CA" smtClean="0"/>
              <a:t>2019-03-28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581074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1CBCF1-0906-47C7-911D-331A564F48C6}" type="datetimeFigureOut">
              <a:rPr lang="en-CA" smtClean="0"/>
              <a:t>2019-03-28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388607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81CBCF1-0906-47C7-911D-331A564F48C6}" type="datetimeFigureOut">
              <a:rPr lang="en-CA" smtClean="0"/>
              <a:t>2019-03-28</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416383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C81CBCF1-0906-47C7-911D-331A564F48C6}" type="datetimeFigureOut">
              <a:rPr lang="en-CA" smtClean="0"/>
              <a:t>2019-03-28</a:t>
            </a:fld>
            <a:endParaRPr lang="en-CA"/>
          </a:p>
        </p:txBody>
      </p:sp>
      <p:sp>
        <p:nvSpPr>
          <p:cNvPr id="11" name="Footer Placeholder 10"/>
          <p:cNvSpPr>
            <a:spLocks noGrp="1"/>
          </p:cNvSpPr>
          <p:nvPr>
            <p:ph type="ftr" sz="quarter" idx="11"/>
          </p:nvPr>
        </p:nvSpPr>
        <p:spPr/>
        <p:txBody>
          <a:bodyPr/>
          <a:lstStyle/>
          <a:p>
            <a:endParaRPr lang="en-CA"/>
          </a:p>
        </p:txBody>
      </p:sp>
      <p:sp>
        <p:nvSpPr>
          <p:cNvPr id="12" name="Slide Number Placeholder 11"/>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348289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C81CBCF1-0906-47C7-911D-331A564F48C6}" type="datetimeFigureOut">
              <a:rPr lang="en-CA" smtClean="0"/>
              <a:t>2019-03-28</a:t>
            </a:fld>
            <a:endParaRPr lang="en-CA"/>
          </a:p>
        </p:txBody>
      </p:sp>
      <p:sp>
        <p:nvSpPr>
          <p:cNvPr id="7" name="Footer Placeholder 6"/>
          <p:cNvSpPr>
            <a:spLocks noGrp="1"/>
          </p:cNvSpPr>
          <p:nvPr>
            <p:ph type="ftr" sz="quarter" idx="11"/>
          </p:nvPr>
        </p:nvSpPr>
        <p:spPr/>
        <p:txBody>
          <a:bodyPr/>
          <a:lstStyle/>
          <a:p>
            <a:endParaRPr lang="en-CA"/>
          </a:p>
        </p:txBody>
      </p:sp>
      <p:sp>
        <p:nvSpPr>
          <p:cNvPr id="8" name="Slide Number Placeholder 7"/>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653454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81CBCF1-0906-47C7-911D-331A564F48C6}" type="datetimeFigureOut">
              <a:rPr lang="en-CA" smtClean="0"/>
              <a:t>2019-03-28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20383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C81CBCF1-0906-47C7-911D-331A564F48C6}" type="datetimeFigureOut">
              <a:rPr lang="en-CA" smtClean="0"/>
              <a:t>2019-03-28</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204800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C81CBCF1-0906-47C7-911D-331A564F48C6}" type="datetimeFigureOut">
              <a:rPr lang="en-CA" smtClean="0"/>
              <a:t>2019-03-28</a:t>
            </a:fld>
            <a:endParaRPr lang="en-CA"/>
          </a:p>
        </p:txBody>
      </p:sp>
      <p:sp>
        <p:nvSpPr>
          <p:cNvPr id="9" name="Footer Placeholder 8"/>
          <p:cNvSpPr>
            <a:spLocks noGrp="1"/>
          </p:cNvSpPr>
          <p:nvPr>
            <p:ph type="ftr" sz="quarter" idx="11"/>
          </p:nvPr>
        </p:nvSpPr>
        <p:spPr>
          <a:xfrm>
            <a:off x="3499101" y="6356350"/>
            <a:ext cx="5911517" cy="365125"/>
          </a:xfrm>
        </p:spPr>
        <p:txBody>
          <a:bodyPr/>
          <a:lstStyle/>
          <a:p>
            <a:endParaRPr lang="en-CA"/>
          </a:p>
        </p:txBody>
      </p:sp>
      <p:sp>
        <p:nvSpPr>
          <p:cNvPr id="10" name="Slide Number Placeholder 9"/>
          <p:cNvSpPr>
            <a:spLocks noGrp="1"/>
          </p:cNvSpPr>
          <p:nvPr>
            <p:ph type="sldNum" sz="quarter" idx="12"/>
          </p:nvPr>
        </p:nvSpPr>
        <p:spPr/>
        <p:txBody>
          <a:bodyPr/>
          <a:lstStyle/>
          <a:p>
            <a:fld id="{77CAAE32-D128-44AA-9F8E-F0ACC60720E9}" type="slidenum">
              <a:rPr lang="en-CA" smtClean="0"/>
              <a:t>‹#›</a:t>
            </a:fld>
            <a:endParaRPr lang="en-CA"/>
          </a:p>
        </p:txBody>
      </p:sp>
    </p:spTree>
    <p:extLst>
      <p:ext uri="{BB962C8B-B14F-4D97-AF65-F5344CB8AC3E}">
        <p14:creationId xmlns:p14="http://schemas.microsoft.com/office/powerpoint/2010/main" val="44074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C81CBCF1-0906-47C7-911D-331A564F48C6}" type="datetimeFigureOut">
              <a:rPr lang="en-CA" smtClean="0"/>
              <a:t>2019-03-28</a:t>
            </a:fld>
            <a:endParaRPr lang="en-CA"/>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CA"/>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77CAAE32-D128-44AA-9F8E-F0ACC60720E9}" type="slidenum">
              <a:rPr lang="en-CA" smtClean="0"/>
              <a:t>‹#›</a:t>
            </a:fld>
            <a:endParaRPr lang="en-CA"/>
          </a:p>
        </p:txBody>
      </p:sp>
    </p:spTree>
    <p:extLst>
      <p:ext uri="{BB962C8B-B14F-4D97-AF65-F5344CB8AC3E}">
        <p14:creationId xmlns:p14="http://schemas.microsoft.com/office/powerpoint/2010/main" val="2773260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E6KoMAbz1Bw&amp;t=289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vizforsocialgood.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E8DBAAC-85A5-4507-A61E-46826779F36F}"/>
              </a:ext>
            </a:extLst>
          </p:cNvPr>
          <p:cNvSpPr>
            <a:spLocks noGrp="1"/>
          </p:cNvSpPr>
          <p:nvPr>
            <p:ph type="ctrTitle"/>
          </p:nvPr>
        </p:nvSpPr>
        <p:spPr>
          <a:xfrm>
            <a:off x="1069848" y="1298448"/>
            <a:ext cx="6068070" cy="3255264"/>
          </a:xfrm>
        </p:spPr>
        <p:txBody>
          <a:bodyPr>
            <a:normAutofit/>
          </a:bodyPr>
          <a:lstStyle/>
          <a:p>
            <a:r>
              <a:rPr lang="en-CA" dirty="0"/>
              <a:t>Data Visualization for Social Change </a:t>
            </a:r>
          </a:p>
        </p:txBody>
      </p:sp>
      <p:sp>
        <p:nvSpPr>
          <p:cNvPr id="3" name="Subtitle 2">
            <a:extLst>
              <a:ext uri="{FF2B5EF4-FFF2-40B4-BE49-F238E27FC236}">
                <a16:creationId xmlns:a16="http://schemas.microsoft.com/office/drawing/2014/main" id="{ACCEFC29-DFB9-40CD-96CB-35C268B54D7A}"/>
              </a:ext>
            </a:extLst>
          </p:cNvPr>
          <p:cNvSpPr>
            <a:spLocks noGrp="1"/>
          </p:cNvSpPr>
          <p:nvPr>
            <p:ph type="subTitle" idx="1"/>
          </p:nvPr>
        </p:nvSpPr>
        <p:spPr>
          <a:xfrm>
            <a:off x="1100014" y="4670246"/>
            <a:ext cx="6037903" cy="914400"/>
          </a:xfrm>
        </p:spPr>
        <p:txBody>
          <a:bodyPr>
            <a:normAutofit lnSpcReduction="10000"/>
          </a:bodyPr>
          <a:lstStyle/>
          <a:p>
            <a:r>
              <a:rPr lang="en-CA" sz="1400" dirty="0"/>
              <a:t>Justine Ledochowski</a:t>
            </a:r>
          </a:p>
          <a:p>
            <a:r>
              <a:rPr lang="en-CA" sz="1400" dirty="0"/>
              <a:t>PSYC 6135</a:t>
            </a:r>
          </a:p>
          <a:p>
            <a:r>
              <a:rPr lang="en-CA" sz="1400" dirty="0"/>
              <a:t>March 28 , 2019</a:t>
            </a:r>
          </a:p>
          <a:p>
            <a:endParaRPr lang="en-CA" sz="1200" dirty="0"/>
          </a:p>
        </p:txBody>
      </p:sp>
      <p:pic>
        <p:nvPicPr>
          <p:cNvPr id="6146" name="Picture 2" descr="http://euclid.psych.yorku.ca/www/psy6135/images/psy6135-hex.png">
            <a:extLst>
              <a:ext uri="{FF2B5EF4-FFF2-40B4-BE49-F238E27FC236}">
                <a16:creationId xmlns:a16="http://schemas.microsoft.com/office/drawing/2014/main" id="{6D6408A7-C78B-4573-AC6F-4F963B395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574" y="1434915"/>
            <a:ext cx="3458249" cy="3980018"/>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9865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5" name="Rectangle 74">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E7F95B1-BE98-4B27-889F-9C83F2C0EEF9}"/>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5900" spc="-100"/>
              <a:t>Periscopic </a:t>
            </a:r>
            <a:br>
              <a:rPr lang="en-US" sz="5900" spc="-100"/>
            </a:br>
            <a:r>
              <a:rPr lang="en-US" sz="5900" spc="-100"/>
              <a:t>Do good with data </a:t>
            </a:r>
          </a:p>
        </p:txBody>
      </p:sp>
      <p:sp>
        <p:nvSpPr>
          <p:cNvPr id="3" name="Content Placeholder 2">
            <a:extLst>
              <a:ext uri="{FF2B5EF4-FFF2-40B4-BE49-F238E27FC236}">
                <a16:creationId xmlns:a16="http://schemas.microsoft.com/office/drawing/2014/main" id="{44ADC05D-AD6A-4D15-A8DD-F200C7360797}"/>
              </a:ext>
            </a:extLst>
          </p:cNvPr>
          <p:cNvSpPr>
            <a:spLocks noGrp="1"/>
          </p:cNvSpPr>
          <p:nvPr>
            <p:ph idx="1"/>
          </p:nvPr>
        </p:nvSpPr>
        <p:spPr>
          <a:xfrm>
            <a:off x="1100015" y="4670246"/>
            <a:ext cx="3228521" cy="914400"/>
          </a:xfrm>
        </p:spPr>
        <p:txBody>
          <a:bodyPr vert="horz" lIns="91440" tIns="45720" rIns="91440" bIns="45720" rtlCol="0" anchor="t">
            <a:normAutofit/>
          </a:bodyPr>
          <a:lstStyle/>
          <a:p>
            <a:pPr marL="0" indent="0">
              <a:buNone/>
            </a:pPr>
            <a:r>
              <a:rPr lang="en-US" sz="2200">
                <a:solidFill>
                  <a:schemeClr val="accent1">
                    <a:lumMod val="20000"/>
                    <a:lumOff val="80000"/>
                  </a:schemeClr>
                </a:solidFill>
              </a:rPr>
              <a:t>“A socially conscious data visualization firm”</a:t>
            </a:r>
          </a:p>
        </p:txBody>
      </p:sp>
      <p:pic>
        <p:nvPicPr>
          <p:cNvPr id="10242" name="Picture 2" descr="https://content.periscopic.com/uploads/eedec1860d064b8288b658e3a5cfb263.png">
            <a:extLst>
              <a:ext uri="{FF2B5EF4-FFF2-40B4-BE49-F238E27FC236}">
                <a16:creationId xmlns:a16="http://schemas.microsoft.com/office/drawing/2014/main" id="{E4CD08F1-D39C-40BC-B9DD-B9FFEB935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101" y="245363"/>
            <a:ext cx="3797892" cy="2905387"/>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46" name="Picture 6" descr="https://content.periscopic.com/uploads/44e87c4602fb453ca8eabfdd0f760c4c.png">
            <a:extLst>
              <a:ext uri="{FF2B5EF4-FFF2-40B4-BE49-F238E27FC236}">
                <a16:creationId xmlns:a16="http://schemas.microsoft.com/office/drawing/2014/main" id="{882B3610-1CD5-45AD-BE7B-77F302DB7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498" y="3376743"/>
            <a:ext cx="4260566" cy="32552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4C3B22-0D9F-4834-9232-46E27B898210}"/>
              </a:ext>
            </a:extLst>
          </p:cNvPr>
          <p:cNvSpPr txBox="1"/>
          <p:nvPr/>
        </p:nvSpPr>
        <p:spPr>
          <a:xfrm>
            <a:off x="162839" y="217714"/>
            <a:ext cx="6363222" cy="415498"/>
          </a:xfrm>
          <a:prstGeom prst="rect">
            <a:avLst/>
          </a:prstGeom>
          <a:noFill/>
        </p:spPr>
        <p:txBody>
          <a:bodyPr wrap="square" rtlCol="0">
            <a:spAutoFit/>
          </a:bodyPr>
          <a:lstStyle/>
          <a:p>
            <a:r>
              <a:rPr lang="en-CA" sz="2100" b="1" dirty="0"/>
              <a:t>“All That Gun Violence is Not a Mental Health Issue”</a:t>
            </a:r>
          </a:p>
        </p:txBody>
      </p:sp>
    </p:spTree>
    <p:extLst>
      <p:ext uri="{BB962C8B-B14F-4D97-AF65-F5344CB8AC3E}">
        <p14:creationId xmlns:p14="http://schemas.microsoft.com/office/powerpoint/2010/main" val="144479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5CF2FC8-D184-4B10-83A5-61FC2148B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848"/>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44546BB-45D8-4D55-9C8C-41773EFDE49A}"/>
              </a:ext>
            </a:extLst>
          </p:cNvPr>
          <p:cNvSpPr>
            <a:spLocks noGrp="1"/>
          </p:cNvSpPr>
          <p:nvPr>
            <p:ph type="title"/>
          </p:nvPr>
        </p:nvSpPr>
        <p:spPr>
          <a:xfrm>
            <a:off x="289248" y="1123837"/>
            <a:ext cx="4998963" cy="1255469"/>
          </a:xfrm>
        </p:spPr>
        <p:txBody>
          <a:bodyPr>
            <a:normAutofit/>
          </a:bodyPr>
          <a:lstStyle/>
          <a:p>
            <a:r>
              <a:rPr lang="en-CA" dirty="0"/>
              <a:t>Brain Storm </a:t>
            </a:r>
          </a:p>
        </p:txBody>
      </p:sp>
      <p:sp>
        <p:nvSpPr>
          <p:cNvPr id="3" name="Content Placeholder 2">
            <a:extLst>
              <a:ext uri="{FF2B5EF4-FFF2-40B4-BE49-F238E27FC236}">
                <a16:creationId xmlns:a16="http://schemas.microsoft.com/office/drawing/2014/main" id="{39B83BF7-F37F-49B8-8819-477C68AB1488}"/>
              </a:ext>
            </a:extLst>
          </p:cNvPr>
          <p:cNvSpPr>
            <a:spLocks noGrp="1"/>
          </p:cNvSpPr>
          <p:nvPr>
            <p:ph idx="1"/>
          </p:nvPr>
        </p:nvSpPr>
        <p:spPr>
          <a:xfrm>
            <a:off x="289249" y="2510395"/>
            <a:ext cx="4998962" cy="3274586"/>
          </a:xfrm>
        </p:spPr>
        <p:txBody>
          <a:bodyPr anchor="t">
            <a:normAutofit/>
          </a:bodyPr>
          <a:lstStyle/>
          <a:p>
            <a:r>
              <a:rPr lang="en-CA" dirty="0">
                <a:solidFill>
                  <a:srgbClr val="FFFFFF"/>
                </a:solidFill>
              </a:rPr>
              <a:t>What are your thoughts on these visualizations?</a:t>
            </a:r>
          </a:p>
          <a:p>
            <a:endParaRPr lang="en-CA" dirty="0">
              <a:solidFill>
                <a:srgbClr val="FFFFFF"/>
              </a:solidFill>
            </a:endParaRPr>
          </a:p>
          <a:p>
            <a:r>
              <a:rPr lang="en-CA" dirty="0">
                <a:solidFill>
                  <a:srgbClr val="FFFFFF"/>
                </a:solidFill>
              </a:rPr>
              <a:t>Would you add anything? Or do anything differently?</a:t>
            </a:r>
          </a:p>
          <a:p>
            <a:endParaRPr lang="en-CA" dirty="0">
              <a:solidFill>
                <a:srgbClr val="FFFFFF"/>
              </a:solidFill>
            </a:endParaRPr>
          </a:p>
          <a:p>
            <a:r>
              <a:rPr lang="en-CA" dirty="0">
                <a:solidFill>
                  <a:srgbClr val="FFFFFF"/>
                </a:solidFill>
              </a:rPr>
              <a:t>As a consumer what are your thoughts when presented with these visualizations?</a:t>
            </a:r>
          </a:p>
        </p:txBody>
      </p:sp>
      <p:pic>
        <p:nvPicPr>
          <p:cNvPr id="9218" name="Picture 2" descr="Image result for brainstorm">
            <a:extLst>
              <a:ext uri="{FF2B5EF4-FFF2-40B4-BE49-F238E27FC236}">
                <a16:creationId xmlns:a16="http://schemas.microsoft.com/office/drawing/2014/main" id="{541EE5BC-BDA6-4DBD-A757-65D241D7D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890" y="800003"/>
            <a:ext cx="5238340" cy="523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3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3569-28D1-4865-A20B-70C880875EBE}"/>
              </a:ext>
            </a:extLst>
          </p:cNvPr>
          <p:cNvSpPr>
            <a:spLocks noGrp="1"/>
          </p:cNvSpPr>
          <p:nvPr>
            <p:ph type="title"/>
          </p:nvPr>
        </p:nvSpPr>
        <p:spPr/>
        <p:txBody>
          <a:bodyPr/>
          <a:lstStyle/>
          <a:p>
            <a:r>
              <a:rPr lang="en-CA" dirty="0"/>
              <a:t>And what do I do now? </a:t>
            </a:r>
            <a:br>
              <a:rPr lang="en-CA" dirty="0"/>
            </a:br>
            <a:r>
              <a:rPr lang="en-CA" sz="2000" dirty="0"/>
              <a:t>Steven Lambert, 2016</a:t>
            </a:r>
            <a:endParaRPr lang="en-CA" dirty="0"/>
          </a:p>
        </p:txBody>
      </p:sp>
      <p:sp>
        <p:nvSpPr>
          <p:cNvPr id="3" name="Content Placeholder 2">
            <a:extLst>
              <a:ext uri="{FF2B5EF4-FFF2-40B4-BE49-F238E27FC236}">
                <a16:creationId xmlns:a16="http://schemas.microsoft.com/office/drawing/2014/main" id="{71AB5F5B-8311-45F7-A5A8-AFC80C4DBC84}"/>
              </a:ext>
            </a:extLst>
          </p:cNvPr>
          <p:cNvSpPr>
            <a:spLocks noGrp="1"/>
          </p:cNvSpPr>
          <p:nvPr>
            <p:ph idx="1"/>
          </p:nvPr>
        </p:nvSpPr>
        <p:spPr/>
        <p:txBody>
          <a:bodyPr/>
          <a:lstStyle/>
          <a:p>
            <a:pPr marL="502920" lvl="1" indent="0">
              <a:buNone/>
            </a:pPr>
            <a:r>
              <a:rPr lang="en-CA" dirty="0"/>
              <a:t>“</a:t>
            </a:r>
            <a:r>
              <a:rPr lang="en-US" dirty="0"/>
              <a:t>Without moving people to action, experiencing a visualization like this can be </a:t>
            </a:r>
            <a:r>
              <a:rPr lang="en-US" b="1" dirty="0"/>
              <a:t>tremendously depressing and disempowering because it provides no agency for the audience</a:t>
            </a:r>
            <a:r>
              <a:rPr lang="en-US" dirty="0"/>
              <a:t>. When we move people, </a:t>
            </a:r>
            <a:r>
              <a:rPr lang="en-US" b="1" dirty="0"/>
              <a:t>we must offer a productive outlet for that motivation</a:t>
            </a:r>
            <a:r>
              <a:rPr lang="en-US" dirty="0"/>
              <a:t>. Otherwise we confine people in compassion fatigue, frustration, and a resignation to the reality we present: evidence shows the world is colossally f*</a:t>
            </a:r>
            <a:r>
              <a:rPr lang="en-US" dirty="0" err="1"/>
              <a:t>cked</a:t>
            </a:r>
            <a:r>
              <a:rPr lang="en-US" dirty="0"/>
              <a:t>, and there’s nothing you can do to change it. This lesson is learned and remembered. </a:t>
            </a:r>
            <a:r>
              <a:rPr lang="en-US" b="1" dirty="0"/>
              <a:t>It leads people to be more cynical and less likely to take action on that issue in the future. If our goal is social change, then this can’t be the take-away we communicate to the world.”</a:t>
            </a:r>
            <a:endParaRPr lang="en-CA" b="1" dirty="0"/>
          </a:p>
        </p:txBody>
      </p:sp>
      <p:sp>
        <p:nvSpPr>
          <p:cNvPr id="4" name="TextBox 3">
            <a:extLst>
              <a:ext uri="{FF2B5EF4-FFF2-40B4-BE49-F238E27FC236}">
                <a16:creationId xmlns:a16="http://schemas.microsoft.com/office/drawing/2014/main" id="{6AC93ED8-8F24-4BC0-B657-481A53CB5CC7}"/>
              </a:ext>
            </a:extLst>
          </p:cNvPr>
          <p:cNvSpPr txBox="1"/>
          <p:nvPr/>
        </p:nvSpPr>
        <p:spPr>
          <a:xfrm>
            <a:off x="4221271" y="4835048"/>
            <a:ext cx="7052154" cy="707886"/>
          </a:xfrm>
          <a:prstGeom prst="rect">
            <a:avLst/>
          </a:prstGeom>
          <a:noFill/>
        </p:spPr>
        <p:txBody>
          <a:bodyPr wrap="square" rtlCol="0">
            <a:spAutoFit/>
          </a:bodyPr>
          <a:lstStyle/>
          <a:p>
            <a:r>
              <a:rPr lang="en-CA" sz="2000" b="1" i="1" dirty="0"/>
              <a:t>Do you agree with this? Or do you think the role of data visualization is to simply present the issue? Or something else?</a:t>
            </a:r>
          </a:p>
        </p:txBody>
      </p:sp>
    </p:spTree>
    <p:extLst>
      <p:ext uri="{BB962C8B-B14F-4D97-AF65-F5344CB8AC3E}">
        <p14:creationId xmlns:p14="http://schemas.microsoft.com/office/powerpoint/2010/main" val="66604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278A-C2F2-4091-B813-43F46F157E4A}"/>
              </a:ext>
            </a:extLst>
          </p:cNvPr>
          <p:cNvSpPr>
            <a:spLocks noGrp="1"/>
          </p:cNvSpPr>
          <p:nvPr>
            <p:ph type="title"/>
          </p:nvPr>
        </p:nvSpPr>
        <p:spPr>
          <a:xfrm>
            <a:off x="252919" y="1123837"/>
            <a:ext cx="2947482" cy="1038177"/>
          </a:xfrm>
        </p:spPr>
        <p:txBody>
          <a:bodyPr anchor="b">
            <a:normAutofit/>
          </a:bodyPr>
          <a:lstStyle/>
          <a:p>
            <a:r>
              <a:rPr lang="en-CA" sz="2400"/>
              <a:t>Concluding Thoughts  </a:t>
            </a:r>
            <a:br>
              <a:rPr lang="en-CA" sz="2400"/>
            </a:br>
            <a:endParaRPr lang="en-CA" sz="2400"/>
          </a:p>
        </p:txBody>
      </p:sp>
      <p:sp>
        <p:nvSpPr>
          <p:cNvPr id="3" name="Content Placeholder 2">
            <a:extLst>
              <a:ext uri="{FF2B5EF4-FFF2-40B4-BE49-F238E27FC236}">
                <a16:creationId xmlns:a16="http://schemas.microsoft.com/office/drawing/2014/main" id="{34496B15-F28E-4BBD-88C1-09ADCF41663D}"/>
              </a:ext>
            </a:extLst>
          </p:cNvPr>
          <p:cNvSpPr>
            <a:spLocks noGrp="1"/>
          </p:cNvSpPr>
          <p:nvPr>
            <p:ph idx="1"/>
          </p:nvPr>
        </p:nvSpPr>
        <p:spPr>
          <a:xfrm>
            <a:off x="252920" y="2162014"/>
            <a:ext cx="2947482" cy="3744264"/>
          </a:xfrm>
        </p:spPr>
        <p:txBody>
          <a:bodyPr anchor="t">
            <a:normAutofit lnSpcReduction="10000"/>
          </a:bodyPr>
          <a:lstStyle/>
          <a:p>
            <a:r>
              <a:rPr lang="en-CA" sz="1600" dirty="0">
                <a:solidFill>
                  <a:schemeClr val="bg1"/>
                </a:solidFill>
              </a:rPr>
              <a:t>Data visualization as a tool for social change</a:t>
            </a:r>
            <a:br>
              <a:rPr lang="en-CA" sz="1600" dirty="0">
                <a:solidFill>
                  <a:schemeClr val="bg1"/>
                </a:solidFill>
              </a:rPr>
            </a:br>
            <a:endParaRPr lang="en-CA" sz="1600" dirty="0">
              <a:solidFill>
                <a:schemeClr val="bg1"/>
              </a:solidFill>
            </a:endParaRPr>
          </a:p>
          <a:p>
            <a:r>
              <a:rPr lang="en-CA" sz="1600" dirty="0">
                <a:solidFill>
                  <a:schemeClr val="bg1"/>
                </a:solidFill>
              </a:rPr>
              <a:t>Making information more accessible, meaningful</a:t>
            </a:r>
            <a:br>
              <a:rPr lang="en-CA" sz="1600" dirty="0">
                <a:solidFill>
                  <a:schemeClr val="bg1"/>
                </a:solidFill>
              </a:rPr>
            </a:br>
            <a:endParaRPr lang="en-CA" sz="1600" dirty="0">
              <a:solidFill>
                <a:schemeClr val="bg1"/>
              </a:solidFill>
            </a:endParaRPr>
          </a:p>
          <a:p>
            <a:r>
              <a:rPr lang="en-CA" sz="1600" dirty="0">
                <a:solidFill>
                  <a:schemeClr val="bg1"/>
                </a:solidFill>
              </a:rPr>
              <a:t>Role in knowledge translation activities, how can we as scientists share our data and effect change?</a:t>
            </a:r>
          </a:p>
          <a:p>
            <a:endParaRPr lang="en-CA" sz="1600" dirty="0">
              <a:solidFill>
                <a:schemeClr val="bg1"/>
              </a:solidFill>
            </a:endParaRPr>
          </a:p>
          <a:p>
            <a:r>
              <a:rPr lang="en-CA" sz="1600" dirty="0">
                <a:solidFill>
                  <a:schemeClr val="bg1"/>
                </a:solidFill>
              </a:rPr>
              <a:t>What role is needed in connecting people to movement?</a:t>
            </a:r>
          </a:p>
        </p:txBody>
      </p:sp>
      <p:pic>
        <p:nvPicPr>
          <p:cNvPr id="8194" name="Picture 2" descr="Image result for thank you">
            <a:extLst>
              <a:ext uri="{FF2B5EF4-FFF2-40B4-BE49-F238E27FC236}">
                <a16:creationId xmlns:a16="http://schemas.microsoft.com/office/drawing/2014/main" id="{E929FCB7-CF9B-4A84-A76F-B2D3D4403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897" y="1370547"/>
            <a:ext cx="7772401" cy="4099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10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7AFA-0D9D-43F4-BF51-3A291CB6D02C}"/>
              </a:ext>
            </a:extLst>
          </p:cNvPr>
          <p:cNvSpPr>
            <a:spLocks noGrp="1"/>
          </p:cNvSpPr>
          <p:nvPr>
            <p:ph type="title"/>
          </p:nvPr>
        </p:nvSpPr>
        <p:spPr/>
        <p:txBody>
          <a:bodyPr/>
          <a:lstStyle/>
          <a:p>
            <a:r>
              <a:rPr lang="en-CA" dirty="0"/>
              <a:t>Extra slide: A knowledge translation example </a:t>
            </a:r>
          </a:p>
        </p:txBody>
      </p:sp>
      <p:sp>
        <p:nvSpPr>
          <p:cNvPr id="3" name="Content Placeholder 2">
            <a:extLst>
              <a:ext uri="{FF2B5EF4-FFF2-40B4-BE49-F238E27FC236}">
                <a16:creationId xmlns:a16="http://schemas.microsoft.com/office/drawing/2014/main" id="{E73BBBEC-6422-4214-ADD8-E3F3A5828FD7}"/>
              </a:ext>
            </a:extLst>
          </p:cNvPr>
          <p:cNvSpPr>
            <a:spLocks noGrp="1"/>
          </p:cNvSpPr>
          <p:nvPr>
            <p:ph idx="1"/>
          </p:nvPr>
        </p:nvSpPr>
        <p:spPr/>
        <p:txBody>
          <a:bodyPr/>
          <a:lstStyle/>
          <a:p>
            <a:r>
              <a:rPr lang="en-CA" dirty="0"/>
              <a:t>Bruce </a:t>
            </a:r>
            <a:r>
              <a:rPr lang="en-CA" dirty="0" err="1"/>
              <a:t>Lanphear</a:t>
            </a:r>
            <a:r>
              <a:rPr lang="en-CA" dirty="0"/>
              <a:t>, MD, MPH, professor at Simon Fraser University</a:t>
            </a:r>
          </a:p>
          <a:p>
            <a:r>
              <a:rPr lang="en-CA" dirty="0"/>
              <a:t>Studying childhood exposure to environmental toxins</a:t>
            </a:r>
          </a:p>
          <a:p>
            <a:pPr marL="0" indent="0">
              <a:buNone/>
            </a:pPr>
            <a:r>
              <a:rPr lang="en-CA" b="1" dirty="0"/>
              <a:t>“Little Things Matter”</a:t>
            </a:r>
          </a:p>
          <a:p>
            <a:r>
              <a:rPr lang="en-CA" dirty="0">
                <a:hlinkClick r:id="rId2"/>
              </a:rPr>
              <a:t>https://www.youtube.com/watch?v=E6KoMAbz1Bw&amp;t=289s</a:t>
            </a:r>
            <a:r>
              <a:rPr lang="en-CA" dirty="0"/>
              <a:t> </a:t>
            </a:r>
          </a:p>
        </p:txBody>
      </p:sp>
      <p:pic>
        <p:nvPicPr>
          <p:cNvPr id="4" name="Picture 3">
            <a:extLst>
              <a:ext uri="{FF2B5EF4-FFF2-40B4-BE49-F238E27FC236}">
                <a16:creationId xmlns:a16="http://schemas.microsoft.com/office/drawing/2014/main" id="{DAF69EF1-69AB-4663-A1DD-2C563CADAD2E}"/>
              </a:ext>
            </a:extLst>
          </p:cNvPr>
          <p:cNvPicPr/>
          <p:nvPr/>
        </p:nvPicPr>
        <p:blipFill rotWithShape="1">
          <a:blip r:embed="rId3"/>
          <a:srcRect l="7265" t="25071" r="42414" b="13201"/>
          <a:stretch/>
        </p:blipFill>
        <p:spPr bwMode="auto">
          <a:xfrm>
            <a:off x="5652761" y="4451394"/>
            <a:ext cx="2990850" cy="2063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663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CCCDCCF-DDE7-4FF9-BA8E-DFD3AC93A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womens march">
            <a:extLst>
              <a:ext uri="{FF2B5EF4-FFF2-40B4-BE49-F238E27FC236}">
                <a16:creationId xmlns:a16="http://schemas.microsoft.com/office/drawing/2014/main" id="{6977CC61-E30E-4A5F-91C0-F00FA755B4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C2352FE0-ACFA-479E-A574-CED1C035D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6DCF1F-70FF-49AF-BF5D-AEA12B2FB9DA}"/>
              </a:ext>
            </a:extLst>
          </p:cNvPr>
          <p:cNvSpPr>
            <a:spLocks noGrp="1"/>
          </p:cNvSpPr>
          <p:nvPr>
            <p:ph type="title"/>
          </p:nvPr>
        </p:nvSpPr>
        <p:spPr>
          <a:xfrm>
            <a:off x="252919" y="1123837"/>
            <a:ext cx="2947482" cy="4601183"/>
          </a:xfrm>
        </p:spPr>
        <p:txBody>
          <a:bodyPr>
            <a:normAutofit/>
          </a:bodyPr>
          <a:lstStyle/>
          <a:p>
            <a:r>
              <a:rPr lang="en-CA" dirty="0"/>
              <a:t>What is social change?</a:t>
            </a:r>
          </a:p>
        </p:txBody>
      </p:sp>
      <p:sp>
        <p:nvSpPr>
          <p:cNvPr id="75" name="Rectangle 74">
            <a:extLst>
              <a:ext uri="{FF2B5EF4-FFF2-40B4-BE49-F238E27FC236}">
                <a16:creationId xmlns:a16="http://schemas.microsoft.com/office/drawing/2014/main" id="{401F5979-1992-492E-ABBD-62EBC101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6EDEAC98-48B3-4637-B032-6CDE40DE2210}"/>
              </a:ext>
            </a:extLst>
          </p:cNvPr>
          <p:cNvSpPr>
            <a:spLocks noGrp="1"/>
          </p:cNvSpPr>
          <p:nvPr>
            <p:ph idx="1"/>
          </p:nvPr>
        </p:nvSpPr>
        <p:spPr>
          <a:xfrm>
            <a:off x="3972128" y="971055"/>
            <a:ext cx="7315200" cy="4901938"/>
          </a:xfrm>
        </p:spPr>
        <p:txBody>
          <a:bodyPr>
            <a:normAutofit/>
          </a:bodyPr>
          <a:lstStyle/>
          <a:p>
            <a:r>
              <a:rPr lang="en-US" dirty="0"/>
              <a:t>Social change: how and why social, economic and political systems change over time </a:t>
            </a:r>
            <a:r>
              <a:rPr lang="en-US" sz="1200" dirty="0"/>
              <a:t>(</a:t>
            </a:r>
            <a:r>
              <a:rPr lang="en-US" sz="1200" dirty="0" err="1"/>
              <a:t>Shackman</a:t>
            </a:r>
            <a:r>
              <a:rPr lang="en-US" sz="1200" dirty="0"/>
              <a:t>, Liu, &amp; Wang, 2002)</a:t>
            </a:r>
            <a:endParaRPr lang="en-CA" sz="1200" dirty="0"/>
          </a:p>
          <a:p>
            <a:endParaRPr lang="en-US" dirty="0"/>
          </a:p>
          <a:p>
            <a:r>
              <a:rPr lang="en-US" dirty="0"/>
              <a:t>Social change involves alteration of the social order of a society. It may include changes in social institutions, social </a:t>
            </a:r>
            <a:r>
              <a:rPr lang="en-US" dirty="0" err="1"/>
              <a:t>behaviours</a:t>
            </a:r>
            <a:r>
              <a:rPr lang="en-US" dirty="0"/>
              <a:t> or social relations. </a:t>
            </a:r>
            <a:r>
              <a:rPr lang="en-US" sz="1200" dirty="0"/>
              <a:t>(Wikipedia, accessed Mar 27, 2018)</a:t>
            </a:r>
          </a:p>
          <a:p>
            <a:endParaRPr lang="en-US" dirty="0"/>
          </a:p>
          <a:p>
            <a:r>
              <a:rPr lang="en-US" dirty="0"/>
              <a:t>Social movements of our time:</a:t>
            </a:r>
          </a:p>
          <a:p>
            <a:pPr lvl="1"/>
            <a:r>
              <a:rPr lang="en-US" dirty="0"/>
              <a:t>The Women’s March</a:t>
            </a:r>
          </a:p>
          <a:p>
            <a:pPr lvl="1"/>
            <a:r>
              <a:rPr lang="en-US" dirty="0"/>
              <a:t>Addressing climate change</a:t>
            </a:r>
          </a:p>
          <a:p>
            <a:pPr lvl="1"/>
            <a:r>
              <a:rPr lang="en-US" dirty="0"/>
              <a:t>Movement for a better economy </a:t>
            </a:r>
            <a:r>
              <a:rPr lang="en-US" sz="1200" dirty="0"/>
              <a:t>(</a:t>
            </a:r>
            <a:r>
              <a:rPr lang="en-CA" sz="1200" dirty="0"/>
              <a:t>https://thesocialchangeagency.org/three-movements-to-watch-2019/)</a:t>
            </a:r>
            <a:endParaRPr lang="en-US" sz="1200" dirty="0"/>
          </a:p>
          <a:p>
            <a:pPr lvl="1"/>
            <a:endParaRPr lang="en-US" dirty="0"/>
          </a:p>
        </p:txBody>
      </p:sp>
      <p:sp>
        <p:nvSpPr>
          <p:cNvPr id="77" name="Rectangle 76">
            <a:extLst>
              <a:ext uri="{FF2B5EF4-FFF2-40B4-BE49-F238E27FC236}">
                <a16:creationId xmlns:a16="http://schemas.microsoft.com/office/drawing/2014/main" id="{377CB93F-A0E2-4BBE-B2FC-E93932C7E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918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DADC4F84-175A-4AB1-916C-1E5796E1E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society">
            <a:extLst>
              <a:ext uri="{FF2B5EF4-FFF2-40B4-BE49-F238E27FC236}">
                <a16:creationId xmlns:a16="http://schemas.microsoft.com/office/drawing/2014/main" id="{CC339A93-808C-4F8B-A1B5-1E22B6448ACC}"/>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l="9286" r="7160"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BE4B95-5665-4BC8-B0F8-C588C02DB920}"/>
              </a:ext>
            </a:extLst>
          </p:cNvPr>
          <p:cNvSpPr>
            <a:spLocks noGrp="1"/>
          </p:cNvSpPr>
          <p:nvPr>
            <p:ph type="title"/>
          </p:nvPr>
        </p:nvSpPr>
        <p:spPr>
          <a:xfrm>
            <a:off x="252918" y="1123837"/>
            <a:ext cx="3051113" cy="4601183"/>
          </a:xfrm>
        </p:spPr>
        <p:txBody>
          <a:bodyPr>
            <a:normAutofit/>
          </a:bodyPr>
          <a:lstStyle/>
          <a:p>
            <a:r>
              <a:rPr lang="en-CA">
                <a:solidFill>
                  <a:schemeClr val="tx1"/>
                </a:solidFill>
              </a:rPr>
              <a:t>Sociological Imagination </a:t>
            </a:r>
          </a:p>
        </p:txBody>
      </p:sp>
      <p:sp>
        <p:nvSpPr>
          <p:cNvPr id="3" name="Content Placeholder 2">
            <a:extLst>
              <a:ext uri="{FF2B5EF4-FFF2-40B4-BE49-F238E27FC236}">
                <a16:creationId xmlns:a16="http://schemas.microsoft.com/office/drawing/2014/main" id="{0ABC7DA4-35B9-4B4D-B14F-953B577B7520}"/>
              </a:ext>
            </a:extLst>
          </p:cNvPr>
          <p:cNvSpPr>
            <a:spLocks noGrp="1"/>
          </p:cNvSpPr>
          <p:nvPr>
            <p:ph idx="1"/>
          </p:nvPr>
        </p:nvSpPr>
        <p:spPr>
          <a:xfrm>
            <a:off x="3869268" y="864108"/>
            <a:ext cx="7315200" cy="5120640"/>
          </a:xfrm>
        </p:spPr>
        <p:txBody>
          <a:bodyPr>
            <a:normAutofit/>
          </a:bodyPr>
          <a:lstStyle/>
          <a:p>
            <a:pPr marL="0" indent="0">
              <a:buNone/>
            </a:pPr>
            <a:r>
              <a:rPr lang="en-US">
                <a:solidFill>
                  <a:schemeClr val="tx1"/>
                </a:solidFill>
              </a:rPr>
              <a:t>C. Wright Mills (1959) </a:t>
            </a:r>
          </a:p>
          <a:p>
            <a:r>
              <a:rPr lang="en-US">
                <a:solidFill>
                  <a:schemeClr val="tx1"/>
                </a:solidFill>
              </a:rPr>
              <a:t>The awareness of how personal experience is embedded within a wider social context. </a:t>
            </a:r>
          </a:p>
          <a:p>
            <a:r>
              <a:rPr lang="en-US">
                <a:solidFill>
                  <a:schemeClr val="tx1"/>
                </a:solidFill>
              </a:rPr>
              <a:t>Taking yourself out of day-today and view your actions from a third party perspective </a:t>
            </a:r>
          </a:p>
          <a:p>
            <a:r>
              <a:rPr lang="en-US">
                <a:solidFill>
                  <a:schemeClr val="tx1"/>
                </a:solidFill>
              </a:rPr>
              <a:t>Interplay between individual and society</a:t>
            </a:r>
          </a:p>
          <a:p>
            <a:r>
              <a:rPr lang="en-US">
                <a:solidFill>
                  <a:schemeClr val="tx1"/>
                </a:solidFill>
              </a:rPr>
              <a:t>Enable people to become more engaged and involved with public issues.</a:t>
            </a:r>
          </a:p>
          <a:p>
            <a:pPr lvl="1"/>
            <a:r>
              <a:rPr lang="en-US">
                <a:solidFill>
                  <a:schemeClr val="tx1"/>
                </a:solidFill>
              </a:rPr>
              <a:t>“Connect personal troubles with public issues”</a:t>
            </a:r>
          </a:p>
          <a:p>
            <a:r>
              <a:rPr lang="en-US">
                <a:solidFill>
                  <a:schemeClr val="tx1"/>
                </a:solidFill>
              </a:rPr>
              <a:t>Lack of sociological imagination can cause apathy </a:t>
            </a:r>
          </a:p>
          <a:p>
            <a:endParaRPr lang="en-CA">
              <a:solidFill>
                <a:schemeClr val="tx1"/>
              </a:solidFill>
            </a:endParaRPr>
          </a:p>
        </p:txBody>
      </p:sp>
      <p:sp>
        <p:nvSpPr>
          <p:cNvPr id="4" name="TextBox 3">
            <a:extLst>
              <a:ext uri="{FF2B5EF4-FFF2-40B4-BE49-F238E27FC236}">
                <a16:creationId xmlns:a16="http://schemas.microsoft.com/office/drawing/2014/main" id="{89BE8C9C-79F1-47C0-88FB-5A4EB216CF78}"/>
              </a:ext>
            </a:extLst>
          </p:cNvPr>
          <p:cNvSpPr txBox="1"/>
          <p:nvPr/>
        </p:nvSpPr>
        <p:spPr>
          <a:xfrm>
            <a:off x="463463" y="5439894"/>
            <a:ext cx="11475619" cy="553998"/>
          </a:xfrm>
          <a:prstGeom prst="rect">
            <a:avLst/>
          </a:prstGeom>
          <a:noFill/>
        </p:spPr>
        <p:txBody>
          <a:bodyPr wrap="square" rtlCol="0">
            <a:spAutoFit/>
          </a:bodyPr>
          <a:lstStyle/>
          <a:p>
            <a:r>
              <a:rPr lang="en-CA" sz="3000" b="1" i="1" dirty="0"/>
              <a:t>Can data visualization be a tool to facilitate sociological imagination?</a:t>
            </a:r>
          </a:p>
        </p:txBody>
      </p:sp>
    </p:spTree>
    <p:extLst>
      <p:ext uri="{BB962C8B-B14F-4D97-AF65-F5344CB8AC3E}">
        <p14:creationId xmlns:p14="http://schemas.microsoft.com/office/powerpoint/2010/main" val="4285714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368A-14C9-47B0-AA62-673CC5285667}"/>
              </a:ext>
            </a:extLst>
          </p:cNvPr>
          <p:cNvSpPr>
            <a:spLocks noGrp="1"/>
          </p:cNvSpPr>
          <p:nvPr>
            <p:ph type="title"/>
          </p:nvPr>
        </p:nvSpPr>
        <p:spPr/>
        <p:txBody>
          <a:bodyPr/>
          <a:lstStyle/>
          <a:p>
            <a:r>
              <a:rPr lang="en-CA" dirty="0"/>
              <a:t>Visualizing social data</a:t>
            </a:r>
          </a:p>
        </p:txBody>
      </p:sp>
      <p:sp>
        <p:nvSpPr>
          <p:cNvPr id="3" name="Content Placeholder 2">
            <a:extLst>
              <a:ext uri="{FF2B5EF4-FFF2-40B4-BE49-F238E27FC236}">
                <a16:creationId xmlns:a16="http://schemas.microsoft.com/office/drawing/2014/main" id="{1E99E971-6A7B-444C-8952-F40125B6D0B4}"/>
              </a:ext>
            </a:extLst>
          </p:cNvPr>
          <p:cNvSpPr>
            <a:spLocks noGrp="1"/>
          </p:cNvSpPr>
          <p:nvPr>
            <p:ph idx="1"/>
          </p:nvPr>
        </p:nvSpPr>
        <p:spPr/>
        <p:txBody>
          <a:bodyPr/>
          <a:lstStyle/>
          <a:p>
            <a:endParaRPr lang="en-CA"/>
          </a:p>
        </p:txBody>
      </p:sp>
      <p:pic>
        <p:nvPicPr>
          <p:cNvPr id="1026" name="Picture 2" descr="Image result for john snow cholera map">
            <a:extLst>
              <a:ext uri="{FF2B5EF4-FFF2-40B4-BE49-F238E27FC236}">
                <a16:creationId xmlns:a16="http://schemas.microsoft.com/office/drawing/2014/main" id="{6F6425C0-9CD3-4817-A39D-43A8C2F53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772" y="275677"/>
            <a:ext cx="3091283" cy="29434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2280070-9099-4EA2-ACFC-DE3805D7E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8384" y="200521"/>
            <a:ext cx="3404025" cy="53299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uerry crime map">
            <a:extLst>
              <a:ext uri="{FF2B5EF4-FFF2-40B4-BE49-F238E27FC236}">
                <a16:creationId xmlns:a16="http://schemas.microsoft.com/office/drawing/2014/main" id="{83426F28-4E8F-4230-ABAC-770BA2912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8171" y="3218123"/>
            <a:ext cx="3280163" cy="31900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AA5B85-0B0B-4153-A85F-89EFE4F33014}"/>
              </a:ext>
            </a:extLst>
          </p:cNvPr>
          <p:cNvSpPr txBox="1"/>
          <p:nvPr/>
        </p:nvSpPr>
        <p:spPr>
          <a:xfrm>
            <a:off x="7327725" y="0"/>
            <a:ext cx="3091283" cy="369332"/>
          </a:xfrm>
          <a:prstGeom prst="rect">
            <a:avLst/>
          </a:prstGeom>
          <a:noFill/>
        </p:spPr>
        <p:txBody>
          <a:bodyPr wrap="square" rtlCol="0">
            <a:spAutoFit/>
          </a:bodyPr>
          <a:lstStyle/>
          <a:p>
            <a:r>
              <a:rPr lang="en-CA" dirty="0"/>
              <a:t>John Snow, Cholera Map</a:t>
            </a:r>
          </a:p>
        </p:txBody>
      </p:sp>
      <p:sp>
        <p:nvSpPr>
          <p:cNvPr id="8" name="TextBox 7">
            <a:extLst>
              <a:ext uri="{FF2B5EF4-FFF2-40B4-BE49-F238E27FC236}">
                <a16:creationId xmlns:a16="http://schemas.microsoft.com/office/drawing/2014/main" id="{44DC2EE3-272C-4EC1-9DC1-D57C87174632}"/>
              </a:ext>
            </a:extLst>
          </p:cNvPr>
          <p:cNvSpPr txBox="1"/>
          <p:nvPr/>
        </p:nvSpPr>
        <p:spPr>
          <a:xfrm>
            <a:off x="7672037" y="6294858"/>
            <a:ext cx="3914538" cy="369332"/>
          </a:xfrm>
          <a:prstGeom prst="rect">
            <a:avLst/>
          </a:prstGeom>
          <a:noFill/>
        </p:spPr>
        <p:txBody>
          <a:bodyPr wrap="square" rtlCol="0">
            <a:spAutoFit/>
          </a:bodyPr>
          <a:lstStyle/>
          <a:p>
            <a:r>
              <a:rPr lang="en-CA" dirty="0"/>
              <a:t>A-M </a:t>
            </a:r>
            <a:r>
              <a:rPr lang="en-CA" dirty="0" err="1"/>
              <a:t>Guerry</a:t>
            </a:r>
            <a:r>
              <a:rPr lang="en-CA" dirty="0"/>
              <a:t>, Moral Statistics of France</a:t>
            </a:r>
          </a:p>
        </p:txBody>
      </p:sp>
      <p:sp>
        <p:nvSpPr>
          <p:cNvPr id="5" name="TextBox 4">
            <a:extLst>
              <a:ext uri="{FF2B5EF4-FFF2-40B4-BE49-F238E27FC236}">
                <a16:creationId xmlns:a16="http://schemas.microsoft.com/office/drawing/2014/main" id="{8A5CF01A-B421-4498-8C3E-5E7ED6B082F9}"/>
              </a:ext>
            </a:extLst>
          </p:cNvPr>
          <p:cNvSpPr txBox="1"/>
          <p:nvPr/>
        </p:nvSpPr>
        <p:spPr>
          <a:xfrm>
            <a:off x="3507287" y="5574083"/>
            <a:ext cx="3280163" cy="369332"/>
          </a:xfrm>
          <a:prstGeom prst="rect">
            <a:avLst/>
          </a:prstGeom>
          <a:noFill/>
        </p:spPr>
        <p:txBody>
          <a:bodyPr wrap="square" rtlCol="0">
            <a:spAutoFit/>
          </a:bodyPr>
          <a:lstStyle/>
          <a:p>
            <a:r>
              <a:rPr lang="en-CA" dirty="0"/>
              <a:t>G. </a:t>
            </a:r>
            <a:r>
              <a:rPr lang="en-CA" dirty="0" err="1"/>
              <a:t>Bron</a:t>
            </a:r>
            <a:r>
              <a:rPr lang="en-CA" dirty="0"/>
              <a:t>, The Loss of the Titanic</a:t>
            </a:r>
          </a:p>
        </p:txBody>
      </p:sp>
    </p:spTree>
    <p:extLst>
      <p:ext uri="{BB962C8B-B14F-4D97-AF65-F5344CB8AC3E}">
        <p14:creationId xmlns:p14="http://schemas.microsoft.com/office/powerpoint/2010/main" val="2981896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CCDCCF-DDE7-4FF9-BA8E-DFD3AC93A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Image result for guerry crime map">
            <a:extLst>
              <a:ext uri="{FF2B5EF4-FFF2-40B4-BE49-F238E27FC236}">
                <a16:creationId xmlns:a16="http://schemas.microsoft.com/office/drawing/2014/main" id="{F7285D28-3B0D-413C-967E-E885801AA1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56" r="-1" b="28188"/>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2352FE0-ACFA-479E-A574-CED1C035D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07FA31-F1D5-47FF-B809-744E7468CF8D}"/>
              </a:ext>
            </a:extLst>
          </p:cNvPr>
          <p:cNvSpPr>
            <a:spLocks noGrp="1"/>
          </p:cNvSpPr>
          <p:nvPr>
            <p:ph type="title"/>
          </p:nvPr>
        </p:nvSpPr>
        <p:spPr>
          <a:xfrm>
            <a:off x="252919" y="1123837"/>
            <a:ext cx="2947482" cy="4601183"/>
          </a:xfrm>
        </p:spPr>
        <p:txBody>
          <a:bodyPr>
            <a:normAutofit/>
          </a:bodyPr>
          <a:lstStyle/>
          <a:p>
            <a:r>
              <a:rPr lang="en-CA"/>
              <a:t>Guerry’s moral statistics </a:t>
            </a:r>
            <a:endParaRPr lang="en-CA" dirty="0"/>
          </a:p>
        </p:txBody>
      </p:sp>
      <p:sp>
        <p:nvSpPr>
          <p:cNvPr id="13" name="Rectangle 12">
            <a:extLst>
              <a:ext uri="{FF2B5EF4-FFF2-40B4-BE49-F238E27FC236}">
                <a16:creationId xmlns:a16="http://schemas.microsoft.com/office/drawing/2014/main" id="{401F5979-1992-492E-ABBD-62EBC101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7130" y="754144"/>
            <a:ext cx="7865196" cy="533576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DC4DDC4-2B6E-4D35-8119-8BEC66DB371F}"/>
              </a:ext>
            </a:extLst>
          </p:cNvPr>
          <p:cNvSpPr>
            <a:spLocks noGrp="1"/>
          </p:cNvSpPr>
          <p:nvPr>
            <p:ph idx="1"/>
          </p:nvPr>
        </p:nvSpPr>
        <p:spPr>
          <a:xfrm>
            <a:off x="3972128" y="971055"/>
            <a:ext cx="7315200" cy="4901938"/>
          </a:xfrm>
        </p:spPr>
        <p:txBody>
          <a:bodyPr>
            <a:normAutofit/>
          </a:bodyPr>
          <a:lstStyle/>
          <a:p>
            <a:r>
              <a:rPr lang="en-CA" dirty="0"/>
              <a:t>One of the first to study and link social issues (e.g., crime, literacy, mortality)</a:t>
            </a:r>
          </a:p>
          <a:p>
            <a:r>
              <a:rPr lang="en-CA" dirty="0"/>
              <a:t>Human actions in the social world are governed by social laws</a:t>
            </a:r>
          </a:p>
          <a:p>
            <a:r>
              <a:rPr lang="en-CA" dirty="0"/>
              <a:t> Comparative analysis of social issues </a:t>
            </a:r>
          </a:p>
        </p:txBody>
      </p:sp>
      <p:sp>
        <p:nvSpPr>
          <p:cNvPr id="15" name="Rectangle 14">
            <a:extLst>
              <a:ext uri="{FF2B5EF4-FFF2-40B4-BE49-F238E27FC236}">
                <a16:creationId xmlns:a16="http://schemas.microsoft.com/office/drawing/2014/main" id="{377CB93F-A0E2-4BBE-B2FC-E93932C7E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2765742D-3347-446F-BAC4-F14F207F02CB}"/>
              </a:ext>
            </a:extLst>
          </p:cNvPr>
          <p:cNvSpPr txBox="1"/>
          <p:nvPr/>
        </p:nvSpPr>
        <p:spPr>
          <a:xfrm>
            <a:off x="9678527" y="5479279"/>
            <a:ext cx="2129425" cy="369332"/>
          </a:xfrm>
          <a:prstGeom prst="rect">
            <a:avLst/>
          </a:prstGeom>
          <a:noFill/>
        </p:spPr>
        <p:txBody>
          <a:bodyPr wrap="square" rtlCol="0">
            <a:spAutoFit/>
          </a:bodyPr>
          <a:lstStyle/>
          <a:p>
            <a:r>
              <a:rPr lang="en-CA" dirty="0"/>
              <a:t>(Friendly, 2007)</a:t>
            </a:r>
          </a:p>
        </p:txBody>
      </p:sp>
    </p:spTree>
    <p:extLst>
      <p:ext uri="{BB962C8B-B14F-4D97-AF65-F5344CB8AC3E}">
        <p14:creationId xmlns:p14="http://schemas.microsoft.com/office/powerpoint/2010/main" val="3450429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6" name="Rectangle 75">
            <a:extLst>
              <a:ext uri="{FF2B5EF4-FFF2-40B4-BE49-F238E27FC236}">
                <a16:creationId xmlns:a16="http://schemas.microsoft.com/office/drawing/2014/main" id="{EB8AA617-0537-4ED7-91B6-66511A64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2E8BF1F-CE61-45C5-92AC-552D23176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23ED3FB-308E-43E5-8B01-F442E47372F0}"/>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A more recent example… </a:t>
            </a:r>
          </a:p>
        </p:txBody>
      </p:sp>
      <p:pic>
        <p:nvPicPr>
          <p:cNvPr id="3077" name="Picture 2" descr="Image result for toronto star race and crime infographic jim rankin">
            <a:extLst>
              <a:ext uri="{FF2B5EF4-FFF2-40B4-BE49-F238E27FC236}">
                <a16:creationId xmlns:a16="http://schemas.microsoft.com/office/drawing/2014/main" id="{FFB5F1B5-1402-4067-B110-04572AB742D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431" r="1" b="4498"/>
          <a:stretch/>
        </p:blipFill>
        <p:spPr bwMode="auto">
          <a:xfrm>
            <a:off x="1069847" y="484632"/>
            <a:ext cx="10637520" cy="35567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95072F-2A57-4C9E-ADD5-009CB130B468}"/>
              </a:ext>
            </a:extLst>
          </p:cNvPr>
          <p:cNvSpPr txBox="1"/>
          <p:nvPr/>
        </p:nvSpPr>
        <p:spPr>
          <a:xfrm>
            <a:off x="10606329" y="4019847"/>
            <a:ext cx="2091847" cy="369332"/>
          </a:xfrm>
          <a:prstGeom prst="rect">
            <a:avLst/>
          </a:prstGeom>
          <a:noFill/>
        </p:spPr>
        <p:txBody>
          <a:bodyPr wrap="square" rtlCol="0">
            <a:spAutoFit/>
          </a:bodyPr>
          <a:lstStyle/>
          <a:p>
            <a:r>
              <a:rPr lang="en-CA" dirty="0"/>
              <a:t>Jim Rankin</a:t>
            </a:r>
          </a:p>
        </p:txBody>
      </p:sp>
    </p:spTree>
    <p:extLst>
      <p:ext uri="{BB962C8B-B14F-4D97-AF65-F5344CB8AC3E}">
        <p14:creationId xmlns:p14="http://schemas.microsoft.com/office/powerpoint/2010/main" val="128612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A5CF2FC8-D184-4B10-83A5-61FC2148B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848"/>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3AC058B-B768-44F8-BD0E-9700779B30C6}"/>
              </a:ext>
            </a:extLst>
          </p:cNvPr>
          <p:cNvSpPr>
            <a:spLocks noGrp="1"/>
          </p:cNvSpPr>
          <p:nvPr>
            <p:ph type="title"/>
          </p:nvPr>
        </p:nvSpPr>
        <p:spPr>
          <a:xfrm>
            <a:off x="289248" y="1123837"/>
            <a:ext cx="4998963" cy="1255469"/>
          </a:xfrm>
        </p:spPr>
        <p:txBody>
          <a:bodyPr>
            <a:normAutofit/>
          </a:bodyPr>
          <a:lstStyle/>
          <a:p>
            <a:r>
              <a:rPr lang="en-CA" dirty="0"/>
              <a:t>Brain Storm</a:t>
            </a:r>
          </a:p>
        </p:txBody>
      </p:sp>
      <p:sp>
        <p:nvSpPr>
          <p:cNvPr id="3" name="Content Placeholder 2">
            <a:extLst>
              <a:ext uri="{FF2B5EF4-FFF2-40B4-BE49-F238E27FC236}">
                <a16:creationId xmlns:a16="http://schemas.microsoft.com/office/drawing/2014/main" id="{7F9AB87A-E866-4728-BBDB-55FF41968C04}"/>
              </a:ext>
            </a:extLst>
          </p:cNvPr>
          <p:cNvSpPr>
            <a:spLocks noGrp="1"/>
          </p:cNvSpPr>
          <p:nvPr>
            <p:ph idx="1"/>
          </p:nvPr>
        </p:nvSpPr>
        <p:spPr>
          <a:xfrm>
            <a:off x="289249" y="2510395"/>
            <a:ext cx="4998962" cy="3274586"/>
          </a:xfrm>
        </p:spPr>
        <p:txBody>
          <a:bodyPr anchor="t">
            <a:normAutofit/>
          </a:bodyPr>
          <a:lstStyle/>
          <a:p>
            <a:r>
              <a:rPr lang="en-CA" dirty="0">
                <a:solidFill>
                  <a:srgbClr val="FFFFFF"/>
                </a:solidFill>
              </a:rPr>
              <a:t>Are there other examples you can think of from class or that you've seen recently?</a:t>
            </a:r>
            <a:br>
              <a:rPr lang="en-CA" dirty="0">
                <a:solidFill>
                  <a:srgbClr val="FFFFFF"/>
                </a:solidFill>
              </a:rPr>
            </a:br>
            <a:endParaRPr lang="en-CA" dirty="0">
              <a:solidFill>
                <a:srgbClr val="FFFFFF"/>
              </a:solidFill>
            </a:endParaRPr>
          </a:p>
          <a:p>
            <a:r>
              <a:rPr lang="en-CA" dirty="0">
                <a:solidFill>
                  <a:srgbClr val="FFFFFF"/>
                </a:solidFill>
              </a:rPr>
              <a:t>What do you think makes data visualizations like this compelling?</a:t>
            </a:r>
            <a:br>
              <a:rPr lang="en-CA" dirty="0">
                <a:solidFill>
                  <a:srgbClr val="FFFFFF"/>
                </a:solidFill>
              </a:rPr>
            </a:br>
            <a:endParaRPr lang="en-CA" dirty="0">
              <a:solidFill>
                <a:srgbClr val="FFFFFF"/>
              </a:solidFill>
            </a:endParaRPr>
          </a:p>
          <a:p>
            <a:r>
              <a:rPr lang="en-CA" dirty="0">
                <a:solidFill>
                  <a:srgbClr val="FFFFFF"/>
                </a:solidFill>
              </a:rPr>
              <a:t>What kind of social change do you think visualizations could lead to?</a:t>
            </a:r>
          </a:p>
        </p:txBody>
      </p:sp>
      <p:pic>
        <p:nvPicPr>
          <p:cNvPr id="4098" name="Picture 2" descr="Image result for brainstorm">
            <a:extLst>
              <a:ext uri="{FF2B5EF4-FFF2-40B4-BE49-F238E27FC236}">
                <a16:creationId xmlns:a16="http://schemas.microsoft.com/office/drawing/2014/main" id="{D82D8DC0-5480-45A8-9B68-012E2767F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890" y="800003"/>
            <a:ext cx="5238340" cy="523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682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7073-90E4-4DEE-A48F-5F19871E7D27}"/>
              </a:ext>
            </a:extLst>
          </p:cNvPr>
          <p:cNvSpPr>
            <a:spLocks noGrp="1"/>
          </p:cNvSpPr>
          <p:nvPr>
            <p:ph type="title"/>
          </p:nvPr>
        </p:nvSpPr>
        <p:spPr>
          <a:xfrm>
            <a:off x="252919" y="1123837"/>
            <a:ext cx="2947482" cy="4601183"/>
          </a:xfrm>
        </p:spPr>
        <p:txBody>
          <a:bodyPr>
            <a:normAutofit/>
          </a:bodyPr>
          <a:lstStyle/>
          <a:p>
            <a:r>
              <a:rPr lang="en-CA" dirty="0"/>
              <a:t>Data visualization: What is it good for?</a:t>
            </a:r>
          </a:p>
        </p:txBody>
      </p:sp>
      <p:graphicFrame>
        <p:nvGraphicFramePr>
          <p:cNvPr id="5" name="Content Placeholder 2">
            <a:extLst>
              <a:ext uri="{FF2B5EF4-FFF2-40B4-BE49-F238E27FC236}">
                <a16:creationId xmlns:a16="http://schemas.microsoft.com/office/drawing/2014/main" id="{AA4B2E0D-1F81-4284-B9A5-F933713EBAD9}"/>
              </a:ext>
            </a:extLst>
          </p:cNvPr>
          <p:cNvGraphicFramePr>
            <a:graphicFrameLocks noGrp="1"/>
          </p:cNvGraphicFramePr>
          <p:nvPr>
            <p:ph idx="1"/>
            <p:extLst>
              <p:ext uri="{D42A27DB-BD31-4B8C-83A1-F6EECF244321}">
                <p14:modId xmlns:p14="http://schemas.microsoft.com/office/powerpoint/2010/main" val="28044827"/>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609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120" y="757325"/>
            <a:ext cx="4341880"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E962B6-6880-450B-A0B7-C02F871B574C}"/>
              </a:ext>
            </a:extLst>
          </p:cNvPr>
          <p:cNvSpPr>
            <a:spLocks noGrp="1"/>
          </p:cNvSpPr>
          <p:nvPr>
            <p:ph type="title"/>
          </p:nvPr>
        </p:nvSpPr>
        <p:spPr>
          <a:xfrm>
            <a:off x="8161390" y="1079770"/>
            <a:ext cx="3654857" cy="1527244"/>
          </a:xfrm>
        </p:spPr>
        <p:txBody>
          <a:bodyPr>
            <a:normAutofit/>
          </a:bodyPr>
          <a:lstStyle/>
          <a:p>
            <a:r>
              <a:rPr lang="en-CA" sz="3200" dirty="0"/>
              <a:t>Viz for Social Good </a:t>
            </a:r>
          </a:p>
        </p:txBody>
      </p:sp>
      <p:sp>
        <p:nvSpPr>
          <p:cNvPr id="14" name="Rectangle 13">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close up of text on a white background&#10;&#10;Description automatically generated">
            <a:extLst>
              <a:ext uri="{FF2B5EF4-FFF2-40B4-BE49-F238E27FC236}">
                <a16:creationId xmlns:a16="http://schemas.microsoft.com/office/drawing/2014/main" id="{1897B28E-9314-4A6F-8376-15B489CBE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339" y="757325"/>
            <a:ext cx="5329325" cy="5329325"/>
          </a:xfrm>
          <a:prstGeom prst="rect">
            <a:avLst/>
          </a:prstGeom>
        </p:spPr>
      </p:pic>
      <p:sp>
        <p:nvSpPr>
          <p:cNvPr id="3" name="Content Placeholder 2">
            <a:extLst>
              <a:ext uri="{FF2B5EF4-FFF2-40B4-BE49-F238E27FC236}">
                <a16:creationId xmlns:a16="http://schemas.microsoft.com/office/drawing/2014/main" id="{336D2BF7-B7C5-4E48-ACDE-EC70801D4792}"/>
              </a:ext>
            </a:extLst>
          </p:cNvPr>
          <p:cNvSpPr>
            <a:spLocks noGrp="1"/>
          </p:cNvSpPr>
          <p:nvPr>
            <p:ph idx="1"/>
          </p:nvPr>
        </p:nvSpPr>
        <p:spPr>
          <a:xfrm>
            <a:off x="8161389" y="2318915"/>
            <a:ext cx="3654857" cy="3157903"/>
          </a:xfrm>
        </p:spPr>
        <p:txBody>
          <a:bodyPr anchor="t">
            <a:normAutofit/>
          </a:bodyPr>
          <a:lstStyle/>
          <a:p>
            <a:r>
              <a:rPr lang="en-US" b="1" dirty="0">
                <a:solidFill>
                  <a:srgbClr val="FFFFFF"/>
                </a:solidFill>
                <a:latin typeface="+mj-lt"/>
              </a:rPr>
              <a:t>“Harness the power of visualization for social change”</a:t>
            </a:r>
          </a:p>
          <a:p>
            <a:endParaRPr lang="en-US" sz="1600" dirty="0">
              <a:solidFill>
                <a:srgbClr val="FFFFFF"/>
              </a:solidFill>
            </a:endParaRPr>
          </a:p>
          <a:p>
            <a:r>
              <a:rPr lang="en-US" sz="1600" dirty="0">
                <a:solidFill>
                  <a:srgbClr val="FFFFFF"/>
                </a:solidFill>
              </a:rPr>
              <a:t>Connects data visualization professionals with non-profits </a:t>
            </a:r>
            <a:endParaRPr lang="en-CA" sz="1600" dirty="0">
              <a:solidFill>
                <a:srgbClr val="FFFFFF"/>
              </a:solidFill>
            </a:endParaRPr>
          </a:p>
        </p:txBody>
      </p:sp>
      <p:sp>
        <p:nvSpPr>
          <p:cNvPr id="6" name="TextBox 5">
            <a:extLst>
              <a:ext uri="{FF2B5EF4-FFF2-40B4-BE49-F238E27FC236}">
                <a16:creationId xmlns:a16="http://schemas.microsoft.com/office/drawing/2014/main" id="{3B104FCD-9E93-48F4-8A46-8A6473CA0C5B}"/>
              </a:ext>
            </a:extLst>
          </p:cNvPr>
          <p:cNvSpPr txBox="1"/>
          <p:nvPr/>
        </p:nvSpPr>
        <p:spPr>
          <a:xfrm>
            <a:off x="187891" y="6197644"/>
            <a:ext cx="8137659" cy="646331"/>
          </a:xfrm>
          <a:prstGeom prst="rect">
            <a:avLst/>
          </a:prstGeom>
          <a:noFill/>
        </p:spPr>
        <p:txBody>
          <a:bodyPr wrap="square" rtlCol="0">
            <a:spAutoFit/>
          </a:bodyPr>
          <a:lstStyle/>
          <a:p>
            <a:endParaRPr lang="en-CA" dirty="0">
              <a:solidFill>
                <a:srgbClr val="FFFFFF"/>
              </a:solidFill>
              <a:hlinkClick r:id="rId4"/>
            </a:endParaRPr>
          </a:p>
          <a:p>
            <a:r>
              <a:rPr lang="en-CA" dirty="0">
                <a:solidFill>
                  <a:srgbClr val="FFFFFF"/>
                </a:solidFill>
                <a:hlinkClick r:id="rId4"/>
              </a:rPr>
              <a:t>https://www.vizforsocialgood.com/</a:t>
            </a:r>
            <a:endParaRPr lang="en-CA" dirty="0">
              <a:solidFill>
                <a:srgbClr val="FFFFFF"/>
              </a:solidFill>
            </a:endParaRPr>
          </a:p>
        </p:txBody>
      </p:sp>
      <p:sp>
        <p:nvSpPr>
          <p:cNvPr id="8" name="TextBox 7">
            <a:extLst>
              <a:ext uri="{FF2B5EF4-FFF2-40B4-BE49-F238E27FC236}">
                <a16:creationId xmlns:a16="http://schemas.microsoft.com/office/drawing/2014/main" id="{BB579285-EFC7-4D5B-888A-B43FBC457655}"/>
              </a:ext>
            </a:extLst>
          </p:cNvPr>
          <p:cNvSpPr txBox="1"/>
          <p:nvPr/>
        </p:nvSpPr>
        <p:spPr>
          <a:xfrm>
            <a:off x="187891" y="6183619"/>
            <a:ext cx="3382055" cy="369332"/>
          </a:xfrm>
          <a:prstGeom prst="rect">
            <a:avLst/>
          </a:prstGeom>
          <a:noFill/>
        </p:spPr>
        <p:txBody>
          <a:bodyPr wrap="square" rtlCol="0">
            <a:spAutoFit/>
          </a:bodyPr>
          <a:lstStyle/>
          <a:p>
            <a:r>
              <a:rPr lang="en-CA" dirty="0"/>
              <a:t>By: Michael Mixon</a:t>
            </a:r>
          </a:p>
        </p:txBody>
      </p:sp>
    </p:spTree>
    <p:extLst>
      <p:ext uri="{BB962C8B-B14F-4D97-AF65-F5344CB8AC3E}">
        <p14:creationId xmlns:p14="http://schemas.microsoft.com/office/powerpoint/2010/main" val="593445522"/>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1021</Words>
  <Application>Microsoft Office PowerPoint</Application>
  <PresentationFormat>Widescreen</PresentationFormat>
  <Paragraphs>106</Paragraphs>
  <Slides>14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Corbel</vt:lpstr>
      <vt:lpstr>Wingdings 2</vt:lpstr>
      <vt:lpstr>Frame</vt:lpstr>
      <vt:lpstr>Data Visualization for Social Change </vt:lpstr>
      <vt:lpstr>What is social change?</vt:lpstr>
      <vt:lpstr>Sociological Imagination </vt:lpstr>
      <vt:lpstr>Visualizing social data</vt:lpstr>
      <vt:lpstr>Guerry’s moral statistics </vt:lpstr>
      <vt:lpstr>A more recent example… </vt:lpstr>
      <vt:lpstr>Brain Storm</vt:lpstr>
      <vt:lpstr>Data visualization: What is it good for?</vt:lpstr>
      <vt:lpstr>Viz for Social Good </vt:lpstr>
      <vt:lpstr>Periscopic  Do good with data </vt:lpstr>
      <vt:lpstr>Brain Storm </vt:lpstr>
      <vt:lpstr>And what do I do now?  Steven Lambert, 2016</vt:lpstr>
      <vt:lpstr>Concluding Thoughts   </vt:lpstr>
      <vt:lpstr>Extra slide: A knowledge translation example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for Social Change </dc:title>
  <dc:creator>Justine Ledochowski</dc:creator>
  <cp:lastModifiedBy>Justine Ledochowski</cp:lastModifiedBy>
  <cp:revision>15</cp:revision>
  <dcterms:created xsi:type="dcterms:W3CDTF">2019-03-28T01:23:11Z</dcterms:created>
  <dcterms:modified xsi:type="dcterms:W3CDTF">2019-03-28T15:30:14Z</dcterms:modified>
</cp:coreProperties>
</file>